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77"/>
  </p:notesMasterIdLst>
  <p:sldIdLst>
    <p:sldId id="256" r:id="rId2"/>
    <p:sldId id="259" r:id="rId3"/>
    <p:sldId id="291" r:id="rId4"/>
    <p:sldId id="292" r:id="rId5"/>
    <p:sldId id="293" r:id="rId6"/>
    <p:sldId id="294" r:id="rId7"/>
    <p:sldId id="295" r:id="rId8"/>
    <p:sldId id="296" r:id="rId9"/>
    <p:sldId id="298" r:id="rId10"/>
    <p:sldId id="297" r:id="rId11"/>
    <p:sldId id="299" r:id="rId12"/>
    <p:sldId id="300" r:id="rId13"/>
    <p:sldId id="285" r:id="rId14"/>
    <p:sldId id="290" r:id="rId15"/>
    <p:sldId id="286" r:id="rId16"/>
    <p:sldId id="322" r:id="rId17"/>
    <p:sldId id="323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1" r:id="rId28"/>
    <p:sldId id="325" r:id="rId29"/>
    <p:sldId id="312" r:id="rId30"/>
    <p:sldId id="349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287" r:id="rId41"/>
    <p:sldId id="326" r:id="rId42"/>
    <p:sldId id="332" r:id="rId43"/>
    <p:sldId id="333" r:id="rId44"/>
    <p:sldId id="327" r:id="rId45"/>
    <p:sldId id="357" r:id="rId46"/>
    <p:sldId id="328" r:id="rId47"/>
    <p:sldId id="329" r:id="rId48"/>
    <p:sldId id="324" r:id="rId49"/>
    <p:sldId id="330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288" r:id="rId58"/>
    <p:sldId id="341" r:id="rId59"/>
    <p:sldId id="358" r:id="rId60"/>
    <p:sldId id="331" r:id="rId61"/>
    <p:sldId id="356" r:id="rId62"/>
    <p:sldId id="350" r:id="rId63"/>
    <p:sldId id="351" r:id="rId64"/>
    <p:sldId id="289" r:id="rId65"/>
    <p:sldId id="343" r:id="rId66"/>
    <p:sldId id="346" r:id="rId67"/>
    <p:sldId id="347" r:id="rId68"/>
    <p:sldId id="344" r:id="rId69"/>
    <p:sldId id="345" r:id="rId70"/>
    <p:sldId id="279" r:id="rId71"/>
    <p:sldId id="348" r:id="rId72"/>
    <p:sldId id="352" r:id="rId73"/>
    <p:sldId id="354" r:id="rId74"/>
    <p:sldId id="353" r:id="rId75"/>
    <p:sldId id="355" r:id="rId76"/>
  </p:sldIdLst>
  <p:sldSz cx="12192000" cy="6858000"/>
  <p:notesSz cx="6858000" cy="9144000"/>
  <p:embeddedFontLst>
    <p:embeddedFont>
      <p:font typeface="Consolas" panose="020B0609020204030204" pitchFamily="49" charset="0"/>
      <p:regular r:id="rId78"/>
      <p:bold r:id="rId79"/>
      <p:italic r:id="rId80"/>
      <p:boldItalic r:id="rId81"/>
    </p:embeddedFont>
    <p:embeddedFont>
      <p:font typeface="Cambria Math" panose="02040503050406030204" pitchFamily="18" charset="0"/>
      <p:regular r:id="rId82"/>
    </p:embeddedFont>
    <p:embeddedFont>
      <p:font typeface="Lato" panose="020B0604020202020204" charset="0"/>
      <p:regular r:id="rId83"/>
      <p:bold r:id="rId84"/>
      <p:italic r:id="rId85"/>
      <p:boldItalic r:id="rId86"/>
    </p:embeddedFont>
    <p:embeddedFont>
      <p:font typeface="Raleway" panose="020B0604020202020204" charset="0"/>
      <p:regular r:id="rId87"/>
      <p:bold r:id="rId88"/>
      <p:italic r:id="rId89"/>
      <p:boldItalic r:id="rId90"/>
    </p:embeddedFont>
    <p:embeddedFont>
      <p:font typeface="Calibri" panose="020F0502020204030204" pitchFamily="34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9D74C3-E13B-4D47-80D1-74C56894896B}">
  <a:tblStyle styleId="{809D74C3-E13B-4D47-80D1-74C56894896B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87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90" Type="http://schemas.openxmlformats.org/officeDocument/2006/relationships/font" Target="fonts/font13.fntdata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font" Target="fonts/font16.fntdata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C60D8E-E8BE-4B7D-AC78-C8321E935CD8}" type="doc">
      <dgm:prSet loTypeId="urn:microsoft.com/office/officeart/2005/8/layout/chevron2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s-ES"/>
        </a:p>
      </dgm:t>
    </dgm:pt>
    <dgm:pt modelId="{DE9ABB69-365B-4E00-A428-D6D45D78DE47}">
      <dgm:prSet phldrT="[Texto]" custT="1"/>
      <dgm:spPr/>
      <dgm:t>
        <a:bodyPr/>
        <a:lstStyle/>
        <a:p>
          <a:r>
            <a:rPr lang="es-ES" sz="1600" dirty="0" err="1">
              <a:latin typeface="Raleway" panose="020B0604020202020204" charset="0"/>
            </a:rPr>
            <a:t>Image</a:t>
          </a:r>
          <a:r>
            <a:rPr lang="es-ES" sz="1600" dirty="0">
              <a:latin typeface="Raleway" panose="020B0604020202020204" charset="0"/>
            </a:rPr>
            <a:t> </a:t>
          </a:r>
          <a:r>
            <a:rPr lang="es-ES" sz="1600" dirty="0" err="1">
              <a:latin typeface="Raleway" panose="020B0604020202020204" charset="0"/>
            </a:rPr>
            <a:t>Processing</a:t>
          </a:r>
          <a:endParaRPr lang="es-ES" sz="1600" dirty="0">
            <a:latin typeface="Raleway" panose="020B0604020202020204" charset="0"/>
          </a:endParaRPr>
        </a:p>
      </dgm:t>
    </dgm:pt>
    <dgm:pt modelId="{8877D15A-1FA8-430B-A4C3-F192532F3311}" type="parTrans" cxnId="{35E0E595-B8AE-4B97-BD5F-2A06224FE87B}">
      <dgm:prSet/>
      <dgm:spPr/>
      <dgm:t>
        <a:bodyPr/>
        <a:lstStyle/>
        <a:p>
          <a:endParaRPr lang="es-ES"/>
        </a:p>
      </dgm:t>
    </dgm:pt>
    <dgm:pt modelId="{9BB22154-CB3A-4768-AAF6-2BBD7C12CFA4}" type="sibTrans" cxnId="{35E0E595-B8AE-4B97-BD5F-2A06224FE87B}">
      <dgm:prSet/>
      <dgm:spPr/>
      <dgm:t>
        <a:bodyPr/>
        <a:lstStyle/>
        <a:p>
          <a:endParaRPr lang="es-ES"/>
        </a:p>
      </dgm:t>
    </dgm:pt>
    <dgm:pt modelId="{144ACEA1-CD79-4239-AF42-3CDFA94DA0A3}">
      <dgm:prSet phldrT="[Texto]"/>
      <dgm:spPr/>
      <dgm:t>
        <a:bodyPr/>
        <a:lstStyle/>
        <a:p>
          <a:r>
            <a:rPr lang="es-ES" dirty="0" err="1">
              <a:latin typeface="Raleway" panose="020B0604020202020204" charset="0"/>
            </a:rPr>
            <a:t>Obtain</a:t>
          </a:r>
          <a:r>
            <a:rPr lang="es-ES" dirty="0">
              <a:latin typeface="Raleway" panose="020B0604020202020204" charset="0"/>
            </a:rPr>
            <a:t> a local </a:t>
          </a:r>
          <a:r>
            <a:rPr lang="es-ES" dirty="0" err="1">
              <a:latin typeface="Raleway" panose="020B0604020202020204" charset="0"/>
            </a:rPr>
            <a:t>copy</a:t>
          </a:r>
          <a:r>
            <a:rPr lang="es-ES" dirty="0">
              <a:latin typeface="Raleway" panose="020B0604020202020204" charset="0"/>
            </a:rPr>
            <a:t> of </a:t>
          </a:r>
          <a:r>
            <a:rPr lang="es-ES" dirty="0" err="1">
              <a:latin typeface="Raleway" panose="020B0604020202020204" charset="0"/>
            </a:rPr>
            <a:t>images</a:t>
          </a:r>
          <a:endParaRPr lang="es-ES" dirty="0">
            <a:latin typeface="Raleway" panose="020B0604020202020204" charset="0"/>
          </a:endParaRPr>
        </a:p>
      </dgm:t>
    </dgm:pt>
    <dgm:pt modelId="{664D16C7-1D01-446C-868A-1ABD25CA1351}" type="parTrans" cxnId="{115F35C2-F7BA-4C99-ACEE-2909F9C2AFD2}">
      <dgm:prSet/>
      <dgm:spPr/>
      <dgm:t>
        <a:bodyPr/>
        <a:lstStyle/>
        <a:p>
          <a:endParaRPr lang="es-ES"/>
        </a:p>
      </dgm:t>
    </dgm:pt>
    <dgm:pt modelId="{F1997EEE-7BB8-476E-91E4-A8BB8C74CADD}" type="sibTrans" cxnId="{115F35C2-F7BA-4C99-ACEE-2909F9C2AFD2}">
      <dgm:prSet/>
      <dgm:spPr/>
      <dgm:t>
        <a:bodyPr/>
        <a:lstStyle/>
        <a:p>
          <a:endParaRPr lang="es-ES"/>
        </a:p>
      </dgm:t>
    </dgm:pt>
    <dgm:pt modelId="{D5BB8B9E-150F-4534-902F-18F5AF4BEA51}">
      <dgm:prSet phldrT="[Texto]"/>
      <dgm:spPr/>
      <dgm:t>
        <a:bodyPr/>
        <a:lstStyle/>
        <a:p>
          <a:r>
            <a:rPr lang="es-ES" dirty="0">
              <a:latin typeface="Raleway" panose="020B0604020202020204" charset="0"/>
            </a:rPr>
            <a:t>Compute visual </a:t>
          </a:r>
          <a:r>
            <a:rPr lang="es-ES" dirty="0" err="1">
              <a:latin typeface="Raleway" panose="020B0604020202020204" charset="0"/>
            </a:rPr>
            <a:t>descriptors</a:t>
          </a:r>
          <a:endParaRPr lang="es-ES" dirty="0">
            <a:latin typeface="Raleway" panose="020B0604020202020204" charset="0"/>
          </a:endParaRPr>
        </a:p>
      </dgm:t>
    </dgm:pt>
    <dgm:pt modelId="{4E5851CA-F9F7-491B-AF01-F880FFDA3B71}" type="parTrans" cxnId="{DEE45D5C-6DD3-4D5B-A98E-C549B12C60BD}">
      <dgm:prSet/>
      <dgm:spPr/>
      <dgm:t>
        <a:bodyPr/>
        <a:lstStyle/>
        <a:p>
          <a:endParaRPr lang="es-ES"/>
        </a:p>
      </dgm:t>
    </dgm:pt>
    <dgm:pt modelId="{BCAA8D12-60A3-4710-AB7F-70C926CE2D80}" type="sibTrans" cxnId="{DEE45D5C-6DD3-4D5B-A98E-C549B12C60BD}">
      <dgm:prSet/>
      <dgm:spPr/>
      <dgm:t>
        <a:bodyPr/>
        <a:lstStyle/>
        <a:p>
          <a:endParaRPr lang="es-ES"/>
        </a:p>
      </dgm:t>
    </dgm:pt>
    <dgm:pt modelId="{37BF5839-37AA-4ABB-B525-591E7683B923}">
      <dgm:prSet phldrT="[Texto]" custT="1"/>
      <dgm:spPr/>
      <dgm:t>
        <a:bodyPr/>
        <a:lstStyle/>
        <a:p>
          <a:r>
            <a:rPr lang="es-ES" sz="1800" dirty="0" err="1">
              <a:latin typeface="Raleway" panose="020B0604020202020204" charset="0"/>
            </a:rPr>
            <a:t>Similarity</a:t>
          </a:r>
          <a:r>
            <a:rPr lang="es-ES" sz="1800" dirty="0">
              <a:latin typeface="Raleway" panose="020B0604020202020204" charset="0"/>
            </a:rPr>
            <a:t> </a:t>
          </a:r>
          <a:r>
            <a:rPr lang="es-ES" sz="1800" dirty="0" err="1">
              <a:latin typeface="Raleway" panose="020B0604020202020204" charset="0"/>
            </a:rPr>
            <a:t>Search</a:t>
          </a:r>
          <a:endParaRPr lang="es-ES" sz="1800" dirty="0">
            <a:latin typeface="Raleway" panose="020B0604020202020204" charset="0"/>
          </a:endParaRPr>
        </a:p>
      </dgm:t>
    </dgm:pt>
    <dgm:pt modelId="{BEFD49B3-BCA6-4671-A8E0-68D668A86775}" type="parTrans" cxnId="{4D049ED8-2A09-4B61-9C90-97E7F516E99F}">
      <dgm:prSet/>
      <dgm:spPr/>
      <dgm:t>
        <a:bodyPr/>
        <a:lstStyle/>
        <a:p>
          <a:endParaRPr lang="es-ES"/>
        </a:p>
      </dgm:t>
    </dgm:pt>
    <dgm:pt modelId="{A7400584-A8CC-4594-95F0-1A9DA6BA3600}" type="sibTrans" cxnId="{4D049ED8-2A09-4B61-9C90-97E7F516E99F}">
      <dgm:prSet/>
      <dgm:spPr/>
      <dgm:t>
        <a:bodyPr/>
        <a:lstStyle/>
        <a:p>
          <a:endParaRPr lang="es-ES"/>
        </a:p>
      </dgm:t>
    </dgm:pt>
    <dgm:pt modelId="{2026FD10-0B81-4634-9264-01BD2495314D}">
      <dgm:prSet phldrT="[Texto]"/>
      <dgm:spPr/>
      <dgm:t>
        <a:bodyPr/>
        <a:lstStyle/>
        <a:p>
          <a:r>
            <a:rPr lang="es-ES" dirty="0" err="1">
              <a:latin typeface="Raleway" panose="020B0604020202020204" charset="0"/>
            </a:rPr>
            <a:t>Find</a:t>
          </a:r>
          <a:r>
            <a:rPr lang="es-ES" dirty="0">
              <a:latin typeface="Raleway" panose="020B0604020202020204" charset="0"/>
            </a:rPr>
            <a:t> a </a:t>
          </a:r>
          <a:r>
            <a:rPr lang="es-ES" dirty="0" err="1">
              <a:latin typeface="Raleway" panose="020B0604020202020204" charset="0"/>
            </a:rPr>
            <a:t>suitable</a:t>
          </a:r>
          <a:r>
            <a:rPr lang="es-ES" dirty="0">
              <a:latin typeface="Raleway" panose="020B0604020202020204" charset="0"/>
            </a:rPr>
            <a:t> </a:t>
          </a:r>
          <a:r>
            <a:rPr lang="es-ES" dirty="0" err="1">
              <a:latin typeface="Raleway" panose="020B0604020202020204" charset="0"/>
            </a:rPr>
            <a:t>tool</a:t>
          </a:r>
          <a:endParaRPr lang="es-ES" dirty="0">
            <a:latin typeface="Raleway" panose="020B0604020202020204" charset="0"/>
          </a:endParaRPr>
        </a:p>
      </dgm:t>
    </dgm:pt>
    <dgm:pt modelId="{D953C623-A75D-442C-93A0-D105B7004DAD}" type="parTrans" cxnId="{9CF46706-04FC-41E7-9BF7-56707780707E}">
      <dgm:prSet/>
      <dgm:spPr/>
      <dgm:t>
        <a:bodyPr/>
        <a:lstStyle/>
        <a:p>
          <a:endParaRPr lang="es-ES"/>
        </a:p>
      </dgm:t>
    </dgm:pt>
    <dgm:pt modelId="{E080882E-BAC2-4969-A995-DF4544BB3A5A}" type="sibTrans" cxnId="{9CF46706-04FC-41E7-9BF7-56707780707E}">
      <dgm:prSet/>
      <dgm:spPr/>
      <dgm:t>
        <a:bodyPr/>
        <a:lstStyle/>
        <a:p>
          <a:endParaRPr lang="es-ES"/>
        </a:p>
      </dgm:t>
    </dgm:pt>
    <dgm:pt modelId="{F169943C-BDDC-48E0-8082-DFB63F2DC830}">
      <dgm:prSet phldrT="[Texto]"/>
      <dgm:spPr/>
      <dgm:t>
        <a:bodyPr/>
        <a:lstStyle/>
        <a:p>
          <a:r>
            <a:rPr lang="es-ES" dirty="0">
              <a:latin typeface="Raleway" panose="020B0604020202020204" charset="0"/>
            </a:rPr>
            <a:t>Compute </a:t>
          </a:r>
          <a:r>
            <a:rPr lang="es-ES" dirty="0" err="1">
              <a:latin typeface="Raleway" panose="020B0604020202020204" charset="0"/>
            </a:rPr>
            <a:t>static</a:t>
          </a:r>
          <a:r>
            <a:rPr lang="es-ES" dirty="0">
              <a:latin typeface="Raleway" panose="020B0604020202020204" charset="0"/>
            </a:rPr>
            <a:t> </a:t>
          </a:r>
          <a:r>
            <a:rPr lang="es-ES" dirty="0" err="1">
              <a:latin typeface="Raleway" panose="020B0604020202020204" charset="0"/>
            </a:rPr>
            <a:t>similarity</a:t>
          </a:r>
          <a:r>
            <a:rPr lang="es-ES" dirty="0">
              <a:latin typeface="Raleway" panose="020B0604020202020204" charset="0"/>
            </a:rPr>
            <a:t> </a:t>
          </a:r>
          <a:r>
            <a:rPr lang="es-ES" dirty="0" err="1">
              <a:latin typeface="Raleway" panose="020B0604020202020204" charset="0"/>
            </a:rPr>
            <a:t>relations</a:t>
          </a:r>
          <a:endParaRPr lang="es-ES" dirty="0">
            <a:latin typeface="Raleway" panose="020B0604020202020204" charset="0"/>
          </a:endParaRPr>
        </a:p>
      </dgm:t>
    </dgm:pt>
    <dgm:pt modelId="{77686378-B68A-46E4-808F-153300E4BA2E}" type="parTrans" cxnId="{ADABA30E-A389-4080-8E2E-808DE8EE586E}">
      <dgm:prSet/>
      <dgm:spPr/>
      <dgm:t>
        <a:bodyPr/>
        <a:lstStyle/>
        <a:p>
          <a:endParaRPr lang="es-ES"/>
        </a:p>
      </dgm:t>
    </dgm:pt>
    <dgm:pt modelId="{30B33878-A114-4DE2-8D38-E305597398D7}" type="sibTrans" cxnId="{ADABA30E-A389-4080-8E2E-808DE8EE586E}">
      <dgm:prSet/>
      <dgm:spPr/>
      <dgm:t>
        <a:bodyPr/>
        <a:lstStyle/>
        <a:p>
          <a:endParaRPr lang="es-ES"/>
        </a:p>
      </dgm:t>
    </dgm:pt>
    <dgm:pt modelId="{7EB7698E-C39E-4F09-8589-8CF714DE95E8}">
      <dgm:prSet phldrT="[Texto]" custT="1"/>
      <dgm:spPr/>
      <dgm:t>
        <a:bodyPr/>
        <a:lstStyle/>
        <a:p>
          <a:r>
            <a:rPr lang="es-ES" sz="1800" dirty="0" err="1">
              <a:latin typeface="Raleway" panose="020B0604020202020204" charset="0"/>
            </a:rPr>
            <a:t>Linked</a:t>
          </a:r>
          <a:r>
            <a:rPr lang="es-ES" sz="1800" dirty="0">
              <a:latin typeface="Raleway" panose="020B0604020202020204" charset="0"/>
            </a:rPr>
            <a:t> Data</a:t>
          </a:r>
        </a:p>
      </dgm:t>
    </dgm:pt>
    <dgm:pt modelId="{90BD46A6-1CE2-411F-8C6D-C8C0A1B7F2E5}" type="parTrans" cxnId="{34B24B32-C26C-4F6A-9AFF-45508438791C}">
      <dgm:prSet/>
      <dgm:spPr/>
      <dgm:t>
        <a:bodyPr/>
        <a:lstStyle/>
        <a:p>
          <a:endParaRPr lang="es-ES"/>
        </a:p>
      </dgm:t>
    </dgm:pt>
    <dgm:pt modelId="{B1D51C6B-2C11-4841-8EE4-BD9B9D790CF7}" type="sibTrans" cxnId="{34B24B32-C26C-4F6A-9AFF-45508438791C}">
      <dgm:prSet/>
      <dgm:spPr/>
      <dgm:t>
        <a:bodyPr/>
        <a:lstStyle/>
        <a:p>
          <a:endParaRPr lang="es-ES"/>
        </a:p>
      </dgm:t>
    </dgm:pt>
    <dgm:pt modelId="{859F99EA-9341-4CA6-B5F6-5793FA475131}">
      <dgm:prSet phldrT="[Texto]"/>
      <dgm:spPr/>
      <dgm:t>
        <a:bodyPr/>
        <a:lstStyle/>
        <a:p>
          <a:r>
            <a:rPr lang="es-ES" dirty="0">
              <a:latin typeface="Raleway" panose="020B0604020202020204" charset="0"/>
            </a:rPr>
            <a:t>Define </a:t>
          </a:r>
          <a:r>
            <a:rPr lang="es-ES" dirty="0" err="1">
              <a:latin typeface="Raleway" panose="020B0604020202020204" charset="0"/>
            </a:rPr>
            <a:t>an</a:t>
          </a:r>
          <a:r>
            <a:rPr lang="es-ES" dirty="0">
              <a:latin typeface="Raleway" panose="020B0604020202020204" charset="0"/>
            </a:rPr>
            <a:t> </a:t>
          </a:r>
          <a:r>
            <a:rPr lang="es-ES" dirty="0" err="1">
              <a:latin typeface="Raleway" panose="020B0604020202020204" charset="0"/>
            </a:rPr>
            <a:t>ontology</a:t>
          </a:r>
          <a:endParaRPr lang="es-ES" dirty="0">
            <a:latin typeface="Raleway" panose="020B0604020202020204" charset="0"/>
          </a:endParaRPr>
        </a:p>
      </dgm:t>
    </dgm:pt>
    <dgm:pt modelId="{1273B9DB-1CFA-4BBF-ADCA-02723A3B6F72}" type="parTrans" cxnId="{F255FBD4-2F1A-4E7B-B7F0-22654F8CEA4E}">
      <dgm:prSet/>
      <dgm:spPr/>
      <dgm:t>
        <a:bodyPr/>
        <a:lstStyle/>
        <a:p>
          <a:endParaRPr lang="es-ES"/>
        </a:p>
      </dgm:t>
    </dgm:pt>
    <dgm:pt modelId="{DD147CC9-D883-429A-98F5-49E6D7A76EE6}" type="sibTrans" cxnId="{F255FBD4-2F1A-4E7B-B7F0-22654F8CEA4E}">
      <dgm:prSet/>
      <dgm:spPr/>
      <dgm:t>
        <a:bodyPr/>
        <a:lstStyle/>
        <a:p>
          <a:endParaRPr lang="es-ES"/>
        </a:p>
      </dgm:t>
    </dgm:pt>
    <dgm:pt modelId="{CB81522A-825D-4486-98B8-546719443C87}">
      <dgm:prSet phldrT="[Texto]"/>
      <dgm:spPr/>
      <dgm:t>
        <a:bodyPr/>
        <a:lstStyle/>
        <a:p>
          <a:r>
            <a:rPr lang="es-ES" dirty="0" err="1">
              <a:latin typeface="Raleway" panose="020B0604020202020204" charset="0"/>
            </a:rPr>
            <a:t>Parse</a:t>
          </a:r>
          <a:r>
            <a:rPr lang="es-ES" dirty="0">
              <a:latin typeface="Raleway" panose="020B0604020202020204" charset="0"/>
            </a:rPr>
            <a:t> </a:t>
          </a:r>
          <a:r>
            <a:rPr lang="es-ES" dirty="0" err="1">
              <a:latin typeface="Raleway" panose="020B0604020202020204" charset="0"/>
            </a:rPr>
            <a:t>raw</a:t>
          </a:r>
          <a:r>
            <a:rPr lang="es-ES" dirty="0">
              <a:latin typeface="Raleway" panose="020B0604020202020204" charset="0"/>
            </a:rPr>
            <a:t> data</a:t>
          </a:r>
        </a:p>
      </dgm:t>
    </dgm:pt>
    <dgm:pt modelId="{04ACB391-1C43-4CCB-939A-31CC47B5CC30}" type="parTrans" cxnId="{1D1F2847-B812-4FEF-AA63-EC858FC52220}">
      <dgm:prSet/>
      <dgm:spPr/>
      <dgm:t>
        <a:bodyPr/>
        <a:lstStyle/>
        <a:p>
          <a:endParaRPr lang="es-ES"/>
        </a:p>
      </dgm:t>
    </dgm:pt>
    <dgm:pt modelId="{EDED39F3-BB51-4315-B02B-90308D3DBB36}" type="sibTrans" cxnId="{1D1F2847-B812-4FEF-AA63-EC858FC52220}">
      <dgm:prSet/>
      <dgm:spPr/>
      <dgm:t>
        <a:bodyPr/>
        <a:lstStyle/>
        <a:p>
          <a:endParaRPr lang="es-ES"/>
        </a:p>
      </dgm:t>
    </dgm:pt>
    <dgm:pt modelId="{30C36060-605F-4890-B51B-F9B461E1D26D}">
      <dgm:prSet phldrT="[Texto]"/>
      <dgm:spPr/>
      <dgm:t>
        <a:bodyPr/>
        <a:lstStyle/>
        <a:p>
          <a:r>
            <a:rPr lang="es-ES" dirty="0" err="1">
              <a:latin typeface="Raleway" panose="020B0604020202020204" charset="0"/>
            </a:rPr>
            <a:t>Publish</a:t>
          </a:r>
          <a:r>
            <a:rPr lang="es-ES" dirty="0">
              <a:latin typeface="Raleway" panose="020B0604020202020204" charset="0"/>
            </a:rPr>
            <a:t> a SPARQL </a:t>
          </a:r>
          <a:r>
            <a:rPr lang="es-ES" dirty="0" err="1">
              <a:latin typeface="Raleway" panose="020B0604020202020204" charset="0"/>
            </a:rPr>
            <a:t>endpoint</a:t>
          </a:r>
          <a:endParaRPr lang="es-ES" dirty="0">
            <a:latin typeface="Raleway" panose="020B0604020202020204" charset="0"/>
          </a:endParaRPr>
        </a:p>
      </dgm:t>
    </dgm:pt>
    <dgm:pt modelId="{6433DC72-FA11-44C4-AF75-D383C65F8E3A}" type="parTrans" cxnId="{62E5AD4E-5B98-49E7-9478-84C0AC2838F3}">
      <dgm:prSet/>
      <dgm:spPr/>
      <dgm:t>
        <a:bodyPr/>
        <a:lstStyle/>
        <a:p>
          <a:endParaRPr lang="es-ES"/>
        </a:p>
      </dgm:t>
    </dgm:pt>
    <dgm:pt modelId="{F9302FE2-D15A-4B79-985D-059567763BB5}" type="sibTrans" cxnId="{62E5AD4E-5B98-49E7-9478-84C0AC2838F3}">
      <dgm:prSet/>
      <dgm:spPr/>
      <dgm:t>
        <a:bodyPr/>
        <a:lstStyle/>
        <a:p>
          <a:endParaRPr lang="es-ES"/>
        </a:p>
      </dgm:t>
    </dgm:pt>
    <dgm:pt modelId="{AAF880AD-4B1E-4C67-925E-254C589D3DD7}" type="pres">
      <dgm:prSet presAssocID="{24C60D8E-E8BE-4B7D-AC78-C8321E935CD8}" presName="linearFlow" presStyleCnt="0">
        <dgm:presLayoutVars>
          <dgm:dir/>
          <dgm:animLvl val="lvl"/>
          <dgm:resizeHandles val="exact"/>
        </dgm:presLayoutVars>
      </dgm:prSet>
      <dgm:spPr/>
    </dgm:pt>
    <dgm:pt modelId="{1EB5738B-3AFD-4F18-98A2-FC2473886B1F}" type="pres">
      <dgm:prSet presAssocID="{DE9ABB69-365B-4E00-A428-D6D45D78DE47}" presName="composite" presStyleCnt="0"/>
      <dgm:spPr/>
    </dgm:pt>
    <dgm:pt modelId="{E4E36620-06DB-46BB-A508-6D630413115E}" type="pres">
      <dgm:prSet presAssocID="{DE9ABB69-365B-4E00-A428-D6D45D78DE4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EB460B52-163A-4A3F-81B1-2CA9CD2263B0}" type="pres">
      <dgm:prSet presAssocID="{DE9ABB69-365B-4E00-A428-D6D45D78DE47}" presName="descendantText" presStyleLbl="alignAcc1" presStyleIdx="0" presStyleCnt="3">
        <dgm:presLayoutVars>
          <dgm:bulletEnabled val="1"/>
        </dgm:presLayoutVars>
      </dgm:prSet>
      <dgm:spPr/>
    </dgm:pt>
    <dgm:pt modelId="{3993A9B9-1E49-41BA-B875-A744E55BFE8F}" type="pres">
      <dgm:prSet presAssocID="{9BB22154-CB3A-4768-AAF6-2BBD7C12CFA4}" presName="sp" presStyleCnt="0"/>
      <dgm:spPr/>
    </dgm:pt>
    <dgm:pt modelId="{61BBEA9F-71A6-46D8-A3D2-86857A079CE1}" type="pres">
      <dgm:prSet presAssocID="{37BF5839-37AA-4ABB-B525-591E7683B923}" presName="composite" presStyleCnt="0"/>
      <dgm:spPr/>
    </dgm:pt>
    <dgm:pt modelId="{24DBE007-16CB-42F6-8584-85C114269685}" type="pres">
      <dgm:prSet presAssocID="{37BF5839-37AA-4ABB-B525-591E7683B92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1AF564D-D55B-4328-96F6-B714442E6BEC}" type="pres">
      <dgm:prSet presAssocID="{37BF5839-37AA-4ABB-B525-591E7683B923}" presName="descendantText" presStyleLbl="alignAcc1" presStyleIdx="1" presStyleCnt="3">
        <dgm:presLayoutVars>
          <dgm:bulletEnabled val="1"/>
        </dgm:presLayoutVars>
      </dgm:prSet>
      <dgm:spPr/>
    </dgm:pt>
    <dgm:pt modelId="{6F88FB1A-17E5-4533-9425-45148A9ABC05}" type="pres">
      <dgm:prSet presAssocID="{A7400584-A8CC-4594-95F0-1A9DA6BA3600}" presName="sp" presStyleCnt="0"/>
      <dgm:spPr/>
    </dgm:pt>
    <dgm:pt modelId="{034A6635-4117-466D-9439-8C2C156B2FB4}" type="pres">
      <dgm:prSet presAssocID="{7EB7698E-C39E-4F09-8589-8CF714DE95E8}" presName="composite" presStyleCnt="0"/>
      <dgm:spPr/>
    </dgm:pt>
    <dgm:pt modelId="{7A8F747C-5C26-4CE8-B7B3-84CD30C12C98}" type="pres">
      <dgm:prSet presAssocID="{7EB7698E-C39E-4F09-8589-8CF714DE95E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535513C-C0D8-46D0-ADA1-013A159AEA1A}" type="pres">
      <dgm:prSet presAssocID="{7EB7698E-C39E-4F09-8589-8CF714DE95E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CF46706-04FC-41E7-9BF7-56707780707E}" srcId="{37BF5839-37AA-4ABB-B525-591E7683B923}" destId="{2026FD10-0B81-4634-9264-01BD2495314D}" srcOrd="0" destOrd="0" parTransId="{D953C623-A75D-442C-93A0-D105B7004DAD}" sibTransId="{E080882E-BAC2-4969-A995-DF4544BB3A5A}"/>
    <dgm:cxn modelId="{78C0A78C-9DB8-4618-B695-79C766727088}" type="presOf" srcId="{30C36060-605F-4890-B51B-F9B461E1D26D}" destId="{1535513C-C0D8-46D0-ADA1-013A159AEA1A}" srcOrd="0" destOrd="2" presId="urn:microsoft.com/office/officeart/2005/8/layout/chevron2"/>
    <dgm:cxn modelId="{0B2F618A-0218-4D11-A0E0-8CE128D943B7}" type="presOf" srcId="{24C60D8E-E8BE-4B7D-AC78-C8321E935CD8}" destId="{AAF880AD-4B1E-4C67-925E-254C589D3DD7}" srcOrd="0" destOrd="0" presId="urn:microsoft.com/office/officeart/2005/8/layout/chevron2"/>
    <dgm:cxn modelId="{F43844E9-475C-499A-BBF4-3643606DBCAA}" type="presOf" srcId="{2026FD10-0B81-4634-9264-01BD2495314D}" destId="{41AF564D-D55B-4328-96F6-B714442E6BEC}" srcOrd="0" destOrd="0" presId="urn:microsoft.com/office/officeart/2005/8/layout/chevron2"/>
    <dgm:cxn modelId="{F255FBD4-2F1A-4E7B-B7F0-22654F8CEA4E}" srcId="{7EB7698E-C39E-4F09-8589-8CF714DE95E8}" destId="{859F99EA-9341-4CA6-B5F6-5793FA475131}" srcOrd="0" destOrd="0" parTransId="{1273B9DB-1CFA-4BBF-ADCA-02723A3B6F72}" sibTransId="{DD147CC9-D883-429A-98F5-49E6D7A76EE6}"/>
    <dgm:cxn modelId="{7DE9F734-A280-4EAB-9A6A-FA6711296468}" type="presOf" srcId="{CB81522A-825D-4486-98B8-546719443C87}" destId="{1535513C-C0D8-46D0-ADA1-013A159AEA1A}" srcOrd="0" destOrd="1" presId="urn:microsoft.com/office/officeart/2005/8/layout/chevron2"/>
    <dgm:cxn modelId="{F2AE2578-3BB3-4B8E-99E8-F82C716F5E8A}" type="presOf" srcId="{DE9ABB69-365B-4E00-A428-D6D45D78DE47}" destId="{E4E36620-06DB-46BB-A508-6D630413115E}" srcOrd="0" destOrd="0" presId="urn:microsoft.com/office/officeart/2005/8/layout/chevron2"/>
    <dgm:cxn modelId="{1D1F2847-B812-4FEF-AA63-EC858FC52220}" srcId="{7EB7698E-C39E-4F09-8589-8CF714DE95E8}" destId="{CB81522A-825D-4486-98B8-546719443C87}" srcOrd="1" destOrd="0" parTransId="{04ACB391-1C43-4CCB-939A-31CC47B5CC30}" sibTransId="{EDED39F3-BB51-4315-B02B-90308D3DBB36}"/>
    <dgm:cxn modelId="{2CD64AAE-755B-4D61-BD4E-10436CF764CA}" type="presOf" srcId="{144ACEA1-CD79-4239-AF42-3CDFA94DA0A3}" destId="{EB460B52-163A-4A3F-81B1-2CA9CD2263B0}" srcOrd="0" destOrd="0" presId="urn:microsoft.com/office/officeart/2005/8/layout/chevron2"/>
    <dgm:cxn modelId="{5CB523E2-9541-491C-BACD-84B2F36E7E1A}" type="presOf" srcId="{859F99EA-9341-4CA6-B5F6-5793FA475131}" destId="{1535513C-C0D8-46D0-ADA1-013A159AEA1A}" srcOrd="0" destOrd="0" presId="urn:microsoft.com/office/officeart/2005/8/layout/chevron2"/>
    <dgm:cxn modelId="{ADABA30E-A389-4080-8E2E-808DE8EE586E}" srcId="{37BF5839-37AA-4ABB-B525-591E7683B923}" destId="{F169943C-BDDC-48E0-8082-DFB63F2DC830}" srcOrd="1" destOrd="0" parTransId="{77686378-B68A-46E4-808F-153300E4BA2E}" sibTransId="{30B33878-A114-4DE2-8D38-E305597398D7}"/>
    <dgm:cxn modelId="{34B24B32-C26C-4F6A-9AFF-45508438791C}" srcId="{24C60D8E-E8BE-4B7D-AC78-C8321E935CD8}" destId="{7EB7698E-C39E-4F09-8589-8CF714DE95E8}" srcOrd="2" destOrd="0" parTransId="{90BD46A6-1CE2-411F-8C6D-C8C0A1B7F2E5}" sibTransId="{B1D51C6B-2C11-4841-8EE4-BD9B9D790CF7}"/>
    <dgm:cxn modelId="{115F35C2-F7BA-4C99-ACEE-2909F9C2AFD2}" srcId="{DE9ABB69-365B-4E00-A428-D6D45D78DE47}" destId="{144ACEA1-CD79-4239-AF42-3CDFA94DA0A3}" srcOrd="0" destOrd="0" parTransId="{664D16C7-1D01-446C-868A-1ABD25CA1351}" sibTransId="{F1997EEE-7BB8-476E-91E4-A8BB8C74CADD}"/>
    <dgm:cxn modelId="{DEE45D5C-6DD3-4D5B-A98E-C549B12C60BD}" srcId="{DE9ABB69-365B-4E00-A428-D6D45D78DE47}" destId="{D5BB8B9E-150F-4534-902F-18F5AF4BEA51}" srcOrd="1" destOrd="0" parTransId="{4E5851CA-F9F7-491B-AF01-F880FFDA3B71}" sibTransId="{BCAA8D12-60A3-4710-AB7F-70C926CE2D80}"/>
    <dgm:cxn modelId="{4D049ED8-2A09-4B61-9C90-97E7F516E99F}" srcId="{24C60D8E-E8BE-4B7D-AC78-C8321E935CD8}" destId="{37BF5839-37AA-4ABB-B525-591E7683B923}" srcOrd="1" destOrd="0" parTransId="{BEFD49B3-BCA6-4671-A8E0-68D668A86775}" sibTransId="{A7400584-A8CC-4594-95F0-1A9DA6BA3600}"/>
    <dgm:cxn modelId="{C567AEA8-4A95-48A3-AACD-2E9CF6A0D523}" type="presOf" srcId="{D5BB8B9E-150F-4534-902F-18F5AF4BEA51}" destId="{EB460B52-163A-4A3F-81B1-2CA9CD2263B0}" srcOrd="0" destOrd="1" presId="urn:microsoft.com/office/officeart/2005/8/layout/chevron2"/>
    <dgm:cxn modelId="{B9A4B63C-8F76-474E-AEA2-B7370B8F8357}" type="presOf" srcId="{7EB7698E-C39E-4F09-8589-8CF714DE95E8}" destId="{7A8F747C-5C26-4CE8-B7B3-84CD30C12C98}" srcOrd="0" destOrd="0" presId="urn:microsoft.com/office/officeart/2005/8/layout/chevron2"/>
    <dgm:cxn modelId="{35E0E595-B8AE-4B97-BD5F-2A06224FE87B}" srcId="{24C60D8E-E8BE-4B7D-AC78-C8321E935CD8}" destId="{DE9ABB69-365B-4E00-A428-D6D45D78DE47}" srcOrd="0" destOrd="0" parTransId="{8877D15A-1FA8-430B-A4C3-F192532F3311}" sibTransId="{9BB22154-CB3A-4768-AAF6-2BBD7C12CFA4}"/>
    <dgm:cxn modelId="{841301F3-E352-4B63-A266-EB44CC44673B}" type="presOf" srcId="{F169943C-BDDC-48E0-8082-DFB63F2DC830}" destId="{41AF564D-D55B-4328-96F6-B714442E6BEC}" srcOrd="0" destOrd="1" presId="urn:microsoft.com/office/officeart/2005/8/layout/chevron2"/>
    <dgm:cxn modelId="{62E5AD4E-5B98-49E7-9478-84C0AC2838F3}" srcId="{7EB7698E-C39E-4F09-8589-8CF714DE95E8}" destId="{30C36060-605F-4890-B51B-F9B461E1D26D}" srcOrd="2" destOrd="0" parTransId="{6433DC72-FA11-44C4-AF75-D383C65F8E3A}" sibTransId="{F9302FE2-D15A-4B79-985D-059567763BB5}"/>
    <dgm:cxn modelId="{0F797E0C-8509-4B8E-9C45-9BAB23389AB0}" type="presOf" srcId="{37BF5839-37AA-4ABB-B525-591E7683B923}" destId="{24DBE007-16CB-42F6-8584-85C114269685}" srcOrd="0" destOrd="0" presId="urn:microsoft.com/office/officeart/2005/8/layout/chevron2"/>
    <dgm:cxn modelId="{EDBFABAC-7309-43C2-A3DD-BEFF46B425EA}" type="presParOf" srcId="{AAF880AD-4B1E-4C67-925E-254C589D3DD7}" destId="{1EB5738B-3AFD-4F18-98A2-FC2473886B1F}" srcOrd="0" destOrd="0" presId="urn:microsoft.com/office/officeart/2005/8/layout/chevron2"/>
    <dgm:cxn modelId="{3CEC0536-6602-4BA8-AC6C-A44C05736DAE}" type="presParOf" srcId="{1EB5738B-3AFD-4F18-98A2-FC2473886B1F}" destId="{E4E36620-06DB-46BB-A508-6D630413115E}" srcOrd="0" destOrd="0" presId="urn:microsoft.com/office/officeart/2005/8/layout/chevron2"/>
    <dgm:cxn modelId="{77115A9D-B151-4D1C-AE3A-2E5A4B05528F}" type="presParOf" srcId="{1EB5738B-3AFD-4F18-98A2-FC2473886B1F}" destId="{EB460B52-163A-4A3F-81B1-2CA9CD2263B0}" srcOrd="1" destOrd="0" presId="urn:microsoft.com/office/officeart/2005/8/layout/chevron2"/>
    <dgm:cxn modelId="{E46D8E07-EEFF-4329-9000-5428D93AFA3B}" type="presParOf" srcId="{AAF880AD-4B1E-4C67-925E-254C589D3DD7}" destId="{3993A9B9-1E49-41BA-B875-A744E55BFE8F}" srcOrd="1" destOrd="0" presId="urn:microsoft.com/office/officeart/2005/8/layout/chevron2"/>
    <dgm:cxn modelId="{D73D8822-7E4A-410C-9AD3-0F34C229154E}" type="presParOf" srcId="{AAF880AD-4B1E-4C67-925E-254C589D3DD7}" destId="{61BBEA9F-71A6-46D8-A3D2-86857A079CE1}" srcOrd="2" destOrd="0" presId="urn:microsoft.com/office/officeart/2005/8/layout/chevron2"/>
    <dgm:cxn modelId="{672B212A-E3C4-4695-A8EE-4844E26EA6DC}" type="presParOf" srcId="{61BBEA9F-71A6-46D8-A3D2-86857A079CE1}" destId="{24DBE007-16CB-42F6-8584-85C114269685}" srcOrd="0" destOrd="0" presId="urn:microsoft.com/office/officeart/2005/8/layout/chevron2"/>
    <dgm:cxn modelId="{8982A86F-18A1-404F-B65B-86F015663CEF}" type="presParOf" srcId="{61BBEA9F-71A6-46D8-A3D2-86857A079CE1}" destId="{41AF564D-D55B-4328-96F6-B714442E6BEC}" srcOrd="1" destOrd="0" presId="urn:microsoft.com/office/officeart/2005/8/layout/chevron2"/>
    <dgm:cxn modelId="{759634A8-EAB4-4803-BA64-AF661059C680}" type="presParOf" srcId="{AAF880AD-4B1E-4C67-925E-254C589D3DD7}" destId="{6F88FB1A-17E5-4533-9425-45148A9ABC05}" srcOrd="3" destOrd="0" presId="urn:microsoft.com/office/officeart/2005/8/layout/chevron2"/>
    <dgm:cxn modelId="{69D369DD-07B8-403C-A22F-F5637DA6FAEE}" type="presParOf" srcId="{AAF880AD-4B1E-4C67-925E-254C589D3DD7}" destId="{034A6635-4117-466D-9439-8C2C156B2FB4}" srcOrd="4" destOrd="0" presId="urn:microsoft.com/office/officeart/2005/8/layout/chevron2"/>
    <dgm:cxn modelId="{A098947F-0089-4DA5-8D04-EF0EC426AA43}" type="presParOf" srcId="{034A6635-4117-466D-9439-8C2C156B2FB4}" destId="{7A8F747C-5C26-4CE8-B7B3-84CD30C12C98}" srcOrd="0" destOrd="0" presId="urn:microsoft.com/office/officeart/2005/8/layout/chevron2"/>
    <dgm:cxn modelId="{050A2B0E-86EF-45CB-A984-A1981A69DC06}" type="presParOf" srcId="{034A6635-4117-466D-9439-8C2C156B2FB4}" destId="{1535513C-C0D8-46D0-ADA1-013A159AEA1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36620-06DB-46BB-A508-6D630413115E}">
      <dsp:nvSpPr>
        <dsp:cNvPr id="0" name=""/>
        <dsp:cNvSpPr/>
      </dsp:nvSpPr>
      <dsp:spPr>
        <a:xfrm rot="5400000">
          <a:off x="-228838" y="231542"/>
          <a:ext cx="1525587" cy="106791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latin typeface="Raleway" panose="020B0604020202020204" charset="0"/>
            </a:rPr>
            <a:t>Image</a:t>
          </a:r>
          <a:r>
            <a:rPr lang="es-ES" sz="1600" kern="1200" dirty="0">
              <a:latin typeface="Raleway" panose="020B0604020202020204" charset="0"/>
            </a:rPr>
            <a:t> </a:t>
          </a:r>
          <a:r>
            <a:rPr lang="es-ES" sz="1600" kern="1200" dirty="0" err="1">
              <a:latin typeface="Raleway" panose="020B0604020202020204" charset="0"/>
            </a:rPr>
            <a:t>Processing</a:t>
          </a:r>
          <a:endParaRPr lang="es-ES" sz="1600" kern="1200" dirty="0">
            <a:latin typeface="Raleway" panose="020B0604020202020204" charset="0"/>
          </a:endParaRPr>
        </a:p>
      </dsp:txBody>
      <dsp:txXfrm rot="-5400000">
        <a:off x="1" y="536660"/>
        <a:ext cx="1067911" cy="457676"/>
      </dsp:txXfrm>
    </dsp:sp>
    <dsp:sp modelId="{EB460B52-163A-4A3F-81B1-2CA9CD2263B0}">
      <dsp:nvSpPr>
        <dsp:cNvPr id="0" name=""/>
        <dsp:cNvSpPr/>
      </dsp:nvSpPr>
      <dsp:spPr>
        <a:xfrm rot="5400000">
          <a:off x="4233047" y="-3162431"/>
          <a:ext cx="991631" cy="73219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 err="1">
              <a:latin typeface="Raleway" panose="020B0604020202020204" charset="0"/>
            </a:rPr>
            <a:t>Obtain</a:t>
          </a:r>
          <a:r>
            <a:rPr lang="es-ES" sz="1900" kern="1200" dirty="0">
              <a:latin typeface="Raleway" panose="020B0604020202020204" charset="0"/>
            </a:rPr>
            <a:t> a local </a:t>
          </a:r>
          <a:r>
            <a:rPr lang="es-ES" sz="1900" kern="1200" dirty="0" err="1">
              <a:latin typeface="Raleway" panose="020B0604020202020204" charset="0"/>
            </a:rPr>
            <a:t>copy</a:t>
          </a:r>
          <a:r>
            <a:rPr lang="es-ES" sz="1900" kern="1200" dirty="0">
              <a:latin typeface="Raleway" panose="020B0604020202020204" charset="0"/>
            </a:rPr>
            <a:t> of </a:t>
          </a:r>
          <a:r>
            <a:rPr lang="es-ES" sz="1900" kern="1200" dirty="0" err="1">
              <a:latin typeface="Raleway" panose="020B0604020202020204" charset="0"/>
            </a:rPr>
            <a:t>images</a:t>
          </a:r>
          <a:endParaRPr lang="es-ES" sz="1900" kern="1200" dirty="0">
            <a:latin typeface="Raleway" panose="020B060402020202020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>
              <a:latin typeface="Raleway" panose="020B0604020202020204" charset="0"/>
            </a:rPr>
            <a:t>Compute visual </a:t>
          </a:r>
          <a:r>
            <a:rPr lang="es-ES" sz="1900" kern="1200" dirty="0" err="1">
              <a:latin typeface="Raleway" panose="020B0604020202020204" charset="0"/>
            </a:rPr>
            <a:t>descriptors</a:t>
          </a:r>
          <a:endParaRPr lang="es-ES" sz="1900" kern="1200" dirty="0">
            <a:latin typeface="Raleway" panose="020B0604020202020204" charset="0"/>
          </a:endParaRPr>
        </a:p>
      </dsp:txBody>
      <dsp:txXfrm rot="-5400000">
        <a:off x="1067912" y="51111"/>
        <a:ext cx="7273496" cy="894817"/>
      </dsp:txXfrm>
    </dsp:sp>
    <dsp:sp modelId="{24DBE007-16CB-42F6-8584-85C114269685}">
      <dsp:nvSpPr>
        <dsp:cNvPr id="0" name=""/>
        <dsp:cNvSpPr/>
      </dsp:nvSpPr>
      <dsp:spPr>
        <a:xfrm rot="5400000">
          <a:off x="-228838" y="1562195"/>
          <a:ext cx="1525587" cy="106791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>
              <a:latin typeface="Raleway" panose="020B0604020202020204" charset="0"/>
            </a:rPr>
            <a:t>Similarity</a:t>
          </a:r>
          <a:r>
            <a:rPr lang="es-ES" sz="1800" kern="1200" dirty="0">
              <a:latin typeface="Raleway" panose="020B0604020202020204" charset="0"/>
            </a:rPr>
            <a:t> </a:t>
          </a:r>
          <a:r>
            <a:rPr lang="es-ES" sz="1800" kern="1200" dirty="0" err="1">
              <a:latin typeface="Raleway" panose="020B0604020202020204" charset="0"/>
            </a:rPr>
            <a:t>Search</a:t>
          </a:r>
          <a:endParaRPr lang="es-ES" sz="1800" kern="1200" dirty="0">
            <a:latin typeface="Raleway" panose="020B0604020202020204" charset="0"/>
          </a:endParaRPr>
        </a:p>
      </dsp:txBody>
      <dsp:txXfrm rot="-5400000">
        <a:off x="1" y="1867313"/>
        <a:ext cx="1067911" cy="457676"/>
      </dsp:txXfrm>
    </dsp:sp>
    <dsp:sp modelId="{41AF564D-D55B-4328-96F6-B714442E6BEC}">
      <dsp:nvSpPr>
        <dsp:cNvPr id="0" name=""/>
        <dsp:cNvSpPr/>
      </dsp:nvSpPr>
      <dsp:spPr>
        <a:xfrm rot="5400000">
          <a:off x="4232786" y="-1831517"/>
          <a:ext cx="992153" cy="73219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 err="1">
              <a:latin typeface="Raleway" panose="020B0604020202020204" charset="0"/>
            </a:rPr>
            <a:t>Find</a:t>
          </a:r>
          <a:r>
            <a:rPr lang="es-ES" sz="1900" kern="1200" dirty="0">
              <a:latin typeface="Raleway" panose="020B0604020202020204" charset="0"/>
            </a:rPr>
            <a:t> a </a:t>
          </a:r>
          <a:r>
            <a:rPr lang="es-ES" sz="1900" kern="1200" dirty="0" err="1">
              <a:latin typeface="Raleway" panose="020B0604020202020204" charset="0"/>
            </a:rPr>
            <a:t>suitable</a:t>
          </a:r>
          <a:r>
            <a:rPr lang="es-ES" sz="1900" kern="1200" dirty="0">
              <a:latin typeface="Raleway" panose="020B0604020202020204" charset="0"/>
            </a:rPr>
            <a:t> </a:t>
          </a:r>
          <a:r>
            <a:rPr lang="es-ES" sz="1900" kern="1200" dirty="0" err="1">
              <a:latin typeface="Raleway" panose="020B0604020202020204" charset="0"/>
            </a:rPr>
            <a:t>tool</a:t>
          </a:r>
          <a:endParaRPr lang="es-ES" sz="1900" kern="1200" dirty="0">
            <a:latin typeface="Raleway" panose="020B060402020202020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>
              <a:latin typeface="Raleway" panose="020B0604020202020204" charset="0"/>
            </a:rPr>
            <a:t>Compute </a:t>
          </a:r>
          <a:r>
            <a:rPr lang="es-ES" sz="1900" kern="1200" dirty="0" err="1">
              <a:latin typeface="Raleway" panose="020B0604020202020204" charset="0"/>
            </a:rPr>
            <a:t>static</a:t>
          </a:r>
          <a:r>
            <a:rPr lang="es-ES" sz="1900" kern="1200" dirty="0">
              <a:latin typeface="Raleway" panose="020B0604020202020204" charset="0"/>
            </a:rPr>
            <a:t> </a:t>
          </a:r>
          <a:r>
            <a:rPr lang="es-ES" sz="1900" kern="1200" dirty="0" err="1">
              <a:latin typeface="Raleway" panose="020B0604020202020204" charset="0"/>
            </a:rPr>
            <a:t>similarity</a:t>
          </a:r>
          <a:r>
            <a:rPr lang="es-ES" sz="1900" kern="1200" dirty="0">
              <a:latin typeface="Raleway" panose="020B0604020202020204" charset="0"/>
            </a:rPr>
            <a:t> </a:t>
          </a:r>
          <a:r>
            <a:rPr lang="es-ES" sz="1900" kern="1200" dirty="0" err="1">
              <a:latin typeface="Raleway" panose="020B0604020202020204" charset="0"/>
            </a:rPr>
            <a:t>relations</a:t>
          </a:r>
          <a:endParaRPr lang="es-ES" sz="1900" kern="1200" dirty="0">
            <a:latin typeface="Raleway" panose="020B0604020202020204" charset="0"/>
          </a:endParaRPr>
        </a:p>
      </dsp:txBody>
      <dsp:txXfrm rot="-5400000">
        <a:off x="1067912" y="1381790"/>
        <a:ext cx="7273470" cy="895287"/>
      </dsp:txXfrm>
    </dsp:sp>
    <dsp:sp modelId="{7A8F747C-5C26-4CE8-B7B3-84CD30C12C98}">
      <dsp:nvSpPr>
        <dsp:cNvPr id="0" name=""/>
        <dsp:cNvSpPr/>
      </dsp:nvSpPr>
      <dsp:spPr>
        <a:xfrm rot="5400000">
          <a:off x="-228838" y="2892847"/>
          <a:ext cx="1525587" cy="106791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>
              <a:latin typeface="Raleway" panose="020B0604020202020204" charset="0"/>
            </a:rPr>
            <a:t>Linked</a:t>
          </a:r>
          <a:r>
            <a:rPr lang="es-ES" sz="1800" kern="1200" dirty="0">
              <a:latin typeface="Raleway" panose="020B0604020202020204" charset="0"/>
            </a:rPr>
            <a:t> Data</a:t>
          </a:r>
        </a:p>
      </dsp:txBody>
      <dsp:txXfrm rot="-5400000">
        <a:off x="1" y="3197965"/>
        <a:ext cx="1067911" cy="457676"/>
      </dsp:txXfrm>
    </dsp:sp>
    <dsp:sp modelId="{1535513C-C0D8-46D0-ADA1-013A159AEA1A}">
      <dsp:nvSpPr>
        <dsp:cNvPr id="0" name=""/>
        <dsp:cNvSpPr/>
      </dsp:nvSpPr>
      <dsp:spPr>
        <a:xfrm rot="5400000">
          <a:off x="4233047" y="-501126"/>
          <a:ext cx="991631" cy="73219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>
              <a:latin typeface="Raleway" panose="020B0604020202020204" charset="0"/>
            </a:rPr>
            <a:t>Define </a:t>
          </a:r>
          <a:r>
            <a:rPr lang="es-ES" sz="1900" kern="1200" dirty="0" err="1">
              <a:latin typeface="Raleway" panose="020B0604020202020204" charset="0"/>
            </a:rPr>
            <a:t>an</a:t>
          </a:r>
          <a:r>
            <a:rPr lang="es-ES" sz="1900" kern="1200" dirty="0">
              <a:latin typeface="Raleway" panose="020B0604020202020204" charset="0"/>
            </a:rPr>
            <a:t> </a:t>
          </a:r>
          <a:r>
            <a:rPr lang="es-ES" sz="1900" kern="1200" dirty="0" err="1">
              <a:latin typeface="Raleway" panose="020B0604020202020204" charset="0"/>
            </a:rPr>
            <a:t>ontology</a:t>
          </a:r>
          <a:endParaRPr lang="es-ES" sz="1900" kern="1200" dirty="0">
            <a:latin typeface="Raleway" panose="020B060402020202020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 err="1">
              <a:latin typeface="Raleway" panose="020B0604020202020204" charset="0"/>
            </a:rPr>
            <a:t>Parse</a:t>
          </a:r>
          <a:r>
            <a:rPr lang="es-ES" sz="1900" kern="1200" dirty="0">
              <a:latin typeface="Raleway" panose="020B0604020202020204" charset="0"/>
            </a:rPr>
            <a:t> </a:t>
          </a:r>
          <a:r>
            <a:rPr lang="es-ES" sz="1900" kern="1200" dirty="0" err="1">
              <a:latin typeface="Raleway" panose="020B0604020202020204" charset="0"/>
            </a:rPr>
            <a:t>raw</a:t>
          </a:r>
          <a:r>
            <a:rPr lang="es-ES" sz="1900" kern="1200" dirty="0">
              <a:latin typeface="Raleway" panose="020B0604020202020204" charset="0"/>
            </a:rPr>
            <a:t>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 err="1">
              <a:latin typeface="Raleway" panose="020B0604020202020204" charset="0"/>
            </a:rPr>
            <a:t>Publish</a:t>
          </a:r>
          <a:r>
            <a:rPr lang="es-ES" sz="1900" kern="1200" dirty="0">
              <a:latin typeface="Raleway" panose="020B0604020202020204" charset="0"/>
            </a:rPr>
            <a:t> a SPARQL </a:t>
          </a:r>
          <a:r>
            <a:rPr lang="es-ES" sz="1900" kern="1200" dirty="0" err="1">
              <a:latin typeface="Raleway" panose="020B0604020202020204" charset="0"/>
            </a:rPr>
            <a:t>endpoint</a:t>
          </a:r>
          <a:endParaRPr lang="es-ES" sz="1900" kern="1200" dirty="0">
            <a:latin typeface="Raleway" panose="020B0604020202020204" charset="0"/>
          </a:endParaRPr>
        </a:p>
      </dsp:txBody>
      <dsp:txXfrm rot="-5400000">
        <a:off x="1067912" y="2712416"/>
        <a:ext cx="7273496" cy="894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Virtuoso server, </a:t>
            </a:r>
            <a:r>
              <a:rPr lang="es-CL" dirty="0" err="1"/>
              <a:t>provides</a:t>
            </a:r>
            <a:r>
              <a:rPr lang="es-CL" dirty="0"/>
              <a:t> </a:t>
            </a:r>
            <a:r>
              <a:rPr lang="es-CL" dirty="0" err="1"/>
              <a:t>endpoint</a:t>
            </a:r>
            <a:r>
              <a:rPr lang="es-CL" dirty="0"/>
              <a:t> </a:t>
            </a:r>
            <a:r>
              <a:rPr lang="es-CL" dirty="0" err="1"/>
              <a:t>anr</a:t>
            </a:r>
            <a:r>
              <a:rPr lang="es-CL" dirty="0"/>
              <a:t> URL </a:t>
            </a:r>
            <a:r>
              <a:rPr lang="es-CL" dirty="0" err="1"/>
              <a:t>rewrite</a:t>
            </a:r>
            <a:r>
              <a:rPr lang="es-CL" dirty="0"/>
              <a:t> </a:t>
            </a:r>
            <a:r>
              <a:rPr lang="es-CL" dirty="0" err="1"/>
              <a:t>tools</a:t>
            </a:r>
            <a:r>
              <a:rPr lang="es-CL" baseline="0" dirty="0"/>
              <a:t> </a:t>
            </a:r>
            <a:r>
              <a:rPr lang="es-CL" baseline="0" dirty="0" err="1"/>
              <a:t>for</a:t>
            </a:r>
            <a:r>
              <a:rPr lang="es-CL" baseline="0" dirty="0"/>
              <a:t> </a:t>
            </a:r>
            <a:r>
              <a:rPr lang="es-CL" baseline="0" dirty="0" err="1"/>
              <a:t>dereferencing</a:t>
            </a:r>
            <a:r>
              <a:rPr lang="es-CL" baseline="0" dirty="0"/>
              <a:t> IRIS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99958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431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Obtaining</a:t>
            </a:r>
            <a:r>
              <a:rPr lang="es-CL" dirty="0"/>
              <a:t> similar </a:t>
            </a:r>
            <a:r>
              <a:rPr lang="es-CL" dirty="0" err="1"/>
              <a:t>images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21950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Obtaining</a:t>
            </a:r>
            <a:r>
              <a:rPr lang="es-CL" dirty="0"/>
              <a:t> a </a:t>
            </a:r>
            <a:r>
              <a:rPr lang="es-CL" dirty="0" err="1"/>
              <a:t>specific</a:t>
            </a:r>
            <a:r>
              <a:rPr lang="es-CL" dirty="0"/>
              <a:t> descriptor, </a:t>
            </a:r>
            <a:r>
              <a:rPr lang="es-CL" dirty="0" err="1"/>
              <a:t>sorted</a:t>
            </a:r>
            <a:r>
              <a:rPr lang="es-CL" dirty="0"/>
              <a:t> </a:t>
            </a:r>
            <a:r>
              <a:rPr lang="es-CL" dirty="0" err="1"/>
              <a:t>by</a:t>
            </a:r>
            <a:r>
              <a:rPr lang="es-CL" dirty="0"/>
              <a:t> </a:t>
            </a:r>
            <a:r>
              <a:rPr lang="es-CL" dirty="0" err="1"/>
              <a:t>distance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79356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Obtain</a:t>
            </a:r>
            <a:r>
              <a:rPr lang="es-CL" dirty="0"/>
              <a:t> </a:t>
            </a:r>
            <a:r>
              <a:rPr lang="es-CL" dirty="0" err="1"/>
              <a:t>Labels</a:t>
            </a:r>
            <a:r>
              <a:rPr lang="es-CL" dirty="0"/>
              <a:t> </a:t>
            </a:r>
            <a:r>
              <a:rPr lang="es-CL" dirty="0" err="1"/>
              <a:t>from</a:t>
            </a:r>
            <a:r>
              <a:rPr lang="es-CL" dirty="0"/>
              <a:t> </a:t>
            </a:r>
            <a:r>
              <a:rPr lang="es-CL" dirty="0" err="1"/>
              <a:t>DBpedia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43166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967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031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Is</a:t>
            </a:r>
            <a:r>
              <a:rPr lang="es-CL" dirty="0"/>
              <a:t> </a:t>
            </a:r>
            <a:r>
              <a:rPr lang="es-CL" dirty="0" err="1"/>
              <a:t>it</a:t>
            </a:r>
            <a:r>
              <a:rPr lang="es-CL" dirty="0"/>
              <a:t> </a:t>
            </a:r>
            <a:r>
              <a:rPr lang="es-CL" dirty="0" err="1"/>
              <a:t>connected</a:t>
            </a:r>
            <a:r>
              <a:rPr lang="es-CL" dirty="0"/>
              <a:t>? are </a:t>
            </a:r>
            <a:r>
              <a:rPr lang="es-CL" dirty="0" err="1"/>
              <a:t>there</a:t>
            </a:r>
            <a:r>
              <a:rPr lang="es-CL" dirty="0"/>
              <a:t> </a:t>
            </a:r>
            <a:r>
              <a:rPr lang="es-CL" dirty="0" err="1"/>
              <a:t>communities</a:t>
            </a:r>
            <a:r>
              <a:rPr lang="es-C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22361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088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987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995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794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56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 err="1"/>
              <a:t>We</a:t>
            </a:r>
            <a:r>
              <a:rPr lang="es-CL" dirty="0"/>
              <a:t> </a:t>
            </a:r>
            <a:r>
              <a:rPr lang="es-CL" dirty="0" err="1"/>
              <a:t>take</a:t>
            </a:r>
            <a:r>
              <a:rPr lang="es-CL" dirty="0"/>
              <a:t> a </a:t>
            </a:r>
            <a:r>
              <a:rPr lang="es-CL" dirty="0" err="1"/>
              <a:t>benchmark</a:t>
            </a:r>
            <a:r>
              <a:rPr lang="es-CL" dirty="0"/>
              <a:t> to </a:t>
            </a:r>
            <a:r>
              <a:rPr lang="es-CL" dirty="0" err="1"/>
              <a:t>evaluate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viability</a:t>
            </a:r>
            <a:r>
              <a:rPr lang="es-CL" dirty="0"/>
              <a:t> of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project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2015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7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947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603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245805" y="248831"/>
            <a:ext cx="69555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Shape 10"/>
          <p:cNvSpPr/>
          <p:nvPr/>
        </p:nvSpPr>
        <p:spPr>
          <a:xfrm>
            <a:off x="7917661" y="4269917"/>
            <a:ext cx="9624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1" name="Shape 11"/>
          <p:cNvSpPr/>
          <p:nvPr/>
        </p:nvSpPr>
        <p:spPr>
          <a:xfrm>
            <a:off x="8879813" y="4269917"/>
            <a:ext cx="9624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2" name="Shape 12"/>
          <p:cNvSpPr/>
          <p:nvPr/>
        </p:nvSpPr>
        <p:spPr>
          <a:xfrm>
            <a:off x="-1" y="4269917"/>
            <a:ext cx="9624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3" name="Shape 13"/>
          <p:cNvSpPr/>
          <p:nvPr/>
        </p:nvSpPr>
        <p:spPr>
          <a:xfrm>
            <a:off x="961901" y="4269917"/>
            <a:ext cx="6955599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12192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14400" y="3786737"/>
            <a:ext cx="103632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4063604" y="5323803"/>
            <a:ext cx="40636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9" name="Shape 19"/>
          <p:cNvSpPr/>
          <p:nvPr/>
        </p:nvSpPr>
        <p:spPr>
          <a:xfrm>
            <a:off x="8128360" y="5323803"/>
            <a:ext cx="40636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0" name="Shape 20"/>
          <p:cNvSpPr/>
          <p:nvPr/>
        </p:nvSpPr>
        <p:spPr>
          <a:xfrm>
            <a:off x="1" y="5323803"/>
            <a:ext cx="40636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280569" y="2882403"/>
            <a:ext cx="76315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 i="1"/>
            </a:lvl1pPr>
            <a:lvl2pPr lvl="1" algn="ctr" rtl="0">
              <a:spcBef>
                <a:spcPts val="0"/>
              </a:spcBef>
              <a:defRPr i="1"/>
            </a:lvl2pPr>
            <a:lvl3pPr lvl="2" algn="ctr" rtl="0">
              <a:spcBef>
                <a:spcPts val="0"/>
              </a:spcBef>
              <a:defRPr i="1"/>
            </a:lvl3pPr>
            <a:lvl4pPr lvl="3" algn="ctr" rtl="0">
              <a:spcBef>
                <a:spcPts val="0"/>
              </a:spcBef>
              <a:defRPr i="1"/>
            </a:lvl4pPr>
            <a:lvl5pPr lvl="4" algn="ctr" rtl="0">
              <a:spcBef>
                <a:spcPts val="0"/>
              </a:spcBef>
              <a:defRPr i="1"/>
            </a:lvl5pPr>
            <a:lvl6pPr lvl="5" algn="ctr" rtl="0">
              <a:spcBef>
                <a:spcPts val="0"/>
              </a:spcBef>
              <a:defRPr i="1"/>
            </a:lvl6pPr>
            <a:lvl7pPr lvl="6" algn="ctr" rtl="0">
              <a:spcBef>
                <a:spcPts val="0"/>
              </a:spcBef>
              <a:defRPr i="1"/>
            </a:lvl7pPr>
            <a:lvl8pPr lvl="7" algn="ctr" rtl="0">
              <a:spcBef>
                <a:spcPts val="0"/>
              </a:spcBef>
              <a:defRPr i="1"/>
            </a:lvl8pPr>
            <a:lvl9pPr lvl="8" algn="ctr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3" name="Shape 23"/>
          <p:cNvSpPr txBox="1"/>
          <p:nvPr/>
        </p:nvSpPr>
        <p:spPr>
          <a:xfrm>
            <a:off x="4791200" y="1575228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 dirty="0">
                <a:solidFill>
                  <a:srgbClr val="97ABBC"/>
                </a:solidFill>
              </a:rPr>
              <a:t>“</a:t>
            </a:r>
          </a:p>
        </p:txBody>
      </p:sp>
      <p:sp>
        <p:nvSpPr>
          <p:cNvPr id="24" name="Shape 24"/>
          <p:cNvSpPr/>
          <p:nvPr/>
        </p:nvSpPr>
        <p:spPr>
          <a:xfrm>
            <a:off x="7631044" y="2132903"/>
            <a:ext cx="22804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5" name="Shape 25"/>
          <p:cNvSpPr/>
          <p:nvPr/>
        </p:nvSpPr>
        <p:spPr>
          <a:xfrm>
            <a:off x="9912235" y="2132903"/>
            <a:ext cx="22804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6" name="Shape 26"/>
          <p:cNvSpPr/>
          <p:nvPr/>
        </p:nvSpPr>
        <p:spPr>
          <a:xfrm>
            <a:off x="0" y="2132903"/>
            <a:ext cx="22804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7" name="Shape 27"/>
          <p:cNvSpPr/>
          <p:nvPr/>
        </p:nvSpPr>
        <p:spPr>
          <a:xfrm>
            <a:off x="2280565" y="2132903"/>
            <a:ext cx="22804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280569" y="2882403"/>
            <a:ext cx="76315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 i="1"/>
            </a:lvl1pPr>
            <a:lvl2pPr lvl="1" algn="ctr" rtl="0">
              <a:spcBef>
                <a:spcPts val="0"/>
              </a:spcBef>
              <a:defRPr i="1"/>
            </a:lvl2pPr>
            <a:lvl3pPr lvl="2" algn="ctr" rtl="0">
              <a:spcBef>
                <a:spcPts val="0"/>
              </a:spcBef>
              <a:defRPr i="1"/>
            </a:lvl3pPr>
            <a:lvl4pPr lvl="3" algn="ctr" rtl="0">
              <a:spcBef>
                <a:spcPts val="0"/>
              </a:spcBef>
              <a:defRPr i="1"/>
            </a:lvl4pPr>
            <a:lvl5pPr lvl="4" algn="ctr" rtl="0">
              <a:spcBef>
                <a:spcPts val="0"/>
              </a:spcBef>
              <a:defRPr i="1"/>
            </a:lvl5pPr>
            <a:lvl6pPr lvl="5" algn="ctr" rtl="0">
              <a:spcBef>
                <a:spcPts val="0"/>
              </a:spcBef>
              <a:defRPr i="1"/>
            </a:lvl6pPr>
            <a:lvl7pPr lvl="6" algn="ctr" rtl="0">
              <a:spcBef>
                <a:spcPts val="0"/>
              </a:spcBef>
              <a:defRPr i="1"/>
            </a:lvl7pPr>
            <a:lvl8pPr lvl="7" algn="ctr" rtl="0">
              <a:spcBef>
                <a:spcPts val="0"/>
              </a:spcBef>
              <a:defRPr i="1"/>
            </a:lvl8pPr>
            <a:lvl9pPr lvl="8" algn="ctr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3" name="Shape 23"/>
          <p:cNvSpPr txBox="1"/>
          <p:nvPr/>
        </p:nvSpPr>
        <p:spPr>
          <a:xfrm>
            <a:off x="4791204" y="1364303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 dirty="0">
                <a:solidFill>
                  <a:srgbClr val="97ABBC"/>
                </a:solidFill>
              </a:rPr>
              <a:t>?</a:t>
            </a:r>
          </a:p>
        </p:txBody>
      </p:sp>
      <p:sp>
        <p:nvSpPr>
          <p:cNvPr id="24" name="Shape 24"/>
          <p:cNvSpPr/>
          <p:nvPr/>
        </p:nvSpPr>
        <p:spPr>
          <a:xfrm>
            <a:off x="7631044" y="2132903"/>
            <a:ext cx="22804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5" name="Shape 25"/>
          <p:cNvSpPr/>
          <p:nvPr/>
        </p:nvSpPr>
        <p:spPr>
          <a:xfrm>
            <a:off x="9912235" y="2132903"/>
            <a:ext cx="22804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6" name="Shape 26"/>
          <p:cNvSpPr/>
          <p:nvPr/>
        </p:nvSpPr>
        <p:spPr>
          <a:xfrm>
            <a:off x="0" y="2132903"/>
            <a:ext cx="22804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7" name="Shape 27"/>
          <p:cNvSpPr/>
          <p:nvPr/>
        </p:nvSpPr>
        <p:spPr>
          <a:xfrm>
            <a:off x="2280565" y="2132903"/>
            <a:ext cx="22804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85040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93923" y="1831453"/>
            <a:ext cx="11204154" cy="473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1" name="Shape 31"/>
          <p:cNvSpPr/>
          <p:nvPr/>
        </p:nvSpPr>
        <p:spPr>
          <a:xfrm>
            <a:off x="9808490" y="6755103"/>
            <a:ext cx="11915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32" name="Shape 32"/>
          <p:cNvSpPr/>
          <p:nvPr/>
        </p:nvSpPr>
        <p:spPr>
          <a:xfrm>
            <a:off x="11000417" y="6755103"/>
            <a:ext cx="11915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33" name="Shape 33"/>
          <p:cNvSpPr/>
          <p:nvPr/>
        </p:nvSpPr>
        <p:spPr>
          <a:xfrm>
            <a:off x="2" y="6755103"/>
            <a:ext cx="11915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34" name="Shape 34"/>
          <p:cNvSpPr/>
          <p:nvPr/>
        </p:nvSpPr>
        <p:spPr>
          <a:xfrm>
            <a:off x="1191612" y="6755103"/>
            <a:ext cx="86168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8" name="Shape 53"/>
          <p:cNvSpPr txBox="1">
            <a:spLocks noGrp="1"/>
          </p:cNvSpPr>
          <p:nvPr>
            <p:ph type="title"/>
          </p:nvPr>
        </p:nvSpPr>
        <p:spPr>
          <a:xfrm>
            <a:off x="493923" y="274650"/>
            <a:ext cx="11204154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93923" y="274650"/>
            <a:ext cx="11204154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54" name="Shape 54"/>
          <p:cNvSpPr/>
          <p:nvPr/>
        </p:nvSpPr>
        <p:spPr>
          <a:xfrm>
            <a:off x="9808490" y="6755103"/>
            <a:ext cx="11915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5" name="Shape 55"/>
          <p:cNvSpPr/>
          <p:nvPr/>
        </p:nvSpPr>
        <p:spPr>
          <a:xfrm>
            <a:off x="11000417" y="6755103"/>
            <a:ext cx="11915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6" name="Shape 56"/>
          <p:cNvSpPr/>
          <p:nvPr/>
        </p:nvSpPr>
        <p:spPr>
          <a:xfrm>
            <a:off x="2" y="6755103"/>
            <a:ext cx="11915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7" name="Shape 57"/>
          <p:cNvSpPr/>
          <p:nvPr/>
        </p:nvSpPr>
        <p:spPr>
          <a:xfrm>
            <a:off x="1191612" y="6755103"/>
            <a:ext cx="86168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9808490" y="6755103"/>
            <a:ext cx="11915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66" name="Shape 66"/>
          <p:cNvSpPr/>
          <p:nvPr/>
        </p:nvSpPr>
        <p:spPr>
          <a:xfrm>
            <a:off x="11000417" y="6755103"/>
            <a:ext cx="11915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67" name="Shape 67"/>
          <p:cNvSpPr/>
          <p:nvPr/>
        </p:nvSpPr>
        <p:spPr>
          <a:xfrm>
            <a:off x="2" y="6755103"/>
            <a:ext cx="11915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68" name="Shape 68"/>
          <p:cNvSpPr/>
          <p:nvPr/>
        </p:nvSpPr>
        <p:spPr>
          <a:xfrm>
            <a:off x="1191612" y="6755103"/>
            <a:ext cx="86168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 background">
    <p:bg>
      <p:bgPr>
        <a:solidFill>
          <a:srgbClr val="2185C5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9808490" y="6755103"/>
            <a:ext cx="11915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71" name="Shape 71"/>
          <p:cNvSpPr/>
          <p:nvPr/>
        </p:nvSpPr>
        <p:spPr>
          <a:xfrm>
            <a:off x="11000417" y="6755103"/>
            <a:ext cx="11915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72" name="Shape 72"/>
          <p:cNvSpPr/>
          <p:nvPr/>
        </p:nvSpPr>
        <p:spPr>
          <a:xfrm>
            <a:off x="2" y="6755103"/>
            <a:ext cx="1191599" cy="102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73" name="Shape 73"/>
          <p:cNvSpPr/>
          <p:nvPr/>
        </p:nvSpPr>
        <p:spPr>
          <a:xfrm>
            <a:off x="1191612" y="6755103"/>
            <a:ext cx="86168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91600" y="1831453"/>
            <a:ext cx="8616800" cy="473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77480"/>
              </a:buClr>
              <a:buSzPct val="100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9" r:id="rId4"/>
    <p:sldLayoutId id="2147483651" r:id="rId5"/>
    <p:sldLayoutId id="2147483654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12" Type="http://schemas.openxmlformats.org/officeDocument/2006/relationships/image" Target="../media/image55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eg"/><Relationship Id="rId11" Type="http://schemas.openxmlformats.org/officeDocument/2006/relationships/image" Target="../media/image54.jpeg"/><Relationship Id="rId5" Type="http://schemas.openxmlformats.org/officeDocument/2006/relationships/image" Target="../media/image48.jpeg"/><Relationship Id="rId10" Type="http://schemas.openxmlformats.org/officeDocument/2006/relationships/image" Target="../media/image53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jpeg"/><Relationship Id="rId11" Type="http://schemas.openxmlformats.org/officeDocument/2006/relationships/image" Target="../media/image65.jpeg"/><Relationship Id="rId5" Type="http://schemas.openxmlformats.org/officeDocument/2006/relationships/image" Target="../media/image59.jpeg"/><Relationship Id="rId10" Type="http://schemas.openxmlformats.org/officeDocument/2006/relationships/image" Target="../media/image64.jpeg"/><Relationship Id="rId4" Type="http://schemas.openxmlformats.org/officeDocument/2006/relationships/image" Target="../media/image58.jpeg"/><Relationship Id="rId9" Type="http://schemas.openxmlformats.org/officeDocument/2006/relationships/image" Target="../media/image6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4.jpeg"/><Relationship Id="rId7" Type="http://schemas.openxmlformats.org/officeDocument/2006/relationships/image" Target="../media/image78.jpeg"/><Relationship Id="rId12" Type="http://schemas.openxmlformats.org/officeDocument/2006/relationships/image" Target="../media/image83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jpeg"/><Relationship Id="rId11" Type="http://schemas.openxmlformats.org/officeDocument/2006/relationships/image" Target="../media/image82.jpeg"/><Relationship Id="rId5" Type="http://schemas.openxmlformats.org/officeDocument/2006/relationships/image" Target="../media/image76.jpeg"/><Relationship Id="rId10" Type="http://schemas.openxmlformats.org/officeDocument/2006/relationships/image" Target="../media/image81.jpeg"/><Relationship Id="rId4" Type="http://schemas.openxmlformats.org/officeDocument/2006/relationships/image" Target="../media/image75.jpeg"/><Relationship Id="rId9" Type="http://schemas.openxmlformats.org/officeDocument/2006/relationships/image" Target="../media/image8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96.jpeg"/><Relationship Id="rId7" Type="http://schemas.openxmlformats.org/officeDocument/2006/relationships/image" Target="../media/image100.jpeg"/><Relationship Id="rId12" Type="http://schemas.openxmlformats.org/officeDocument/2006/relationships/image" Target="../media/image10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jpeg"/><Relationship Id="rId11" Type="http://schemas.openxmlformats.org/officeDocument/2006/relationships/image" Target="../media/image104.jpeg"/><Relationship Id="rId5" Type="http://schemas.openxmlformats.org/officeDocument/2006/relationships/image" Target="../media/image98.jpeg"/><Relationship Id="rId10" Type="http://schemas.openxmlformats.org/officeDocument/2006/relationships/image" Target="../media/image103.jpeg"/><Relationship Id="rId4" Type="http://schemas.openxmlformats.org/officeDocument/2006/relationships/image" Target="../media/image97.jpeg"/><Relationship Id="rId9" Type="http://schemas.openxmlformats.org/officeDocument/2006/relationships/image" Target="../media/image102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187568" y="2554980"/>
            <a:ext cx="8593017" cy="15715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/>
              <a:t>a Large-scale Knowledge-base to Perform Visuo-semantic Queries over Wikimedia Commons Images</a:t>
            </a:r>
          </a:p>
        </p:txBody>
      </p:sp>
      <p:sp>
        <p:nvSpPr>
          <p:cNvPr id="3" name="Shape 92"/>
          <p:cNvSpPr txBox="1">
            <a:spLocks/>
          </p:cNvSpPr>
          <p:nvPr/>
        </p:nvSpPr>
        <p:spPr>
          <a:xfrm>
            <a:off x="3315450" y="5811600"/>
            <a:ext cx="55611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spcBef>
                <a:spcPts val="0"/>
              </a:spcBef>
              <a:buFont typeface="Lato"/>
              <a:buNone/>
            </a:pPr>
            <a:r>
              <a:rPr lang="en" sz="2400" b="1" dirty="0">
                <a:solidFill>
                  <a:srgbClr val="2185C5"/>
                </a:solidFill>
              </a:rPr>
              <a:t>Sebastián Ferrada Aliaga</a:t>
            </a:r>
          </a:p>
          <a:p>
            <a:pPr algn="ctr">
              <a:spcBef>
                <a:spcPts val="0"/>
              </a:spcBef>
              <a:buFont typeface="Lato"/>
              <a:buNone/>
            </a:pPr>
            <a:r>
              <a:rPr lang="en" sz="2400" b="1" dirty="0">
                <a:solidFill>
                  <a:srgbClr val="2185C5"/>
                </a:solidFill>
              </a:rPr>
              <a:t>July 7</a:t>
            </a:r>
            <a:r>
              <a:rPr lang="en" sz="2400" b="1" baseline="30000" dirty="0">
                <a:solidFill>
                  <a:srgbClr val="2185C5"/>
                </a:solidFill>
              </a:rPr>
              <a:t>th</a:t>
            </a:r>
            <a:r>
              <a:rPr lang="en" sz="2400" b="1" dirty="0">
                <a:solidFill>
                  <a:srgbClr val="2185C5"/>
                </a:solidFill>
              </a:rPr>
              <a:t>, 2017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8" y="726830"/>
            <a:ext cx="3882998" cy="16935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We</a:t>
            </a:r>
            <a:r>
              <a:rPr lang="es-CL" dirty="0"/>
              <a:t> can </a:t>
            </a:r>
            <a:r>
              <a:rPr lang="es-CL" dirty="0" err="1"/>
              <a:t>easily</a:t>
            </a:r>
            <a:r>
              <a:rPr lang="es-CL" dirty="0"/>
              <a:t> </a:t>
            </a:r>
            <a:r>
              <a:rPr lang="es-CL" dirty="0" err="1"/>
              <a:t>find</a:t>
            </a:r>
            <a:r>
              <a:rPr lang="es-CL" dirty="0"/>
              <a:t> </a:t>
            </a:r>
            <a:r>
              <a:rPr lang="es-CL" dirty="0" err="1"/>
              <a:t>related</a:t>
            </a:r>
            <a:r>
              <a:rPr lang="es-CL" dirty="0"/>
              <a:t> </a:t>
            </a:r>
            <a:r>
              <a:rPr lang="es-CL" dirty="0" err="1"/>
              <a:t>images</a:t>
            </a:r>
            <a:endParaRPr lang="es-CL" dirty="0"/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16" y="1560461"/>
            <a:ext cx="8453537" cy="49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73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… and </a:t>
            </a:r>
            <a:r>
              <a:rPr lang="es-CL" dirty="0" err="1"/>
              <a:t>visually</a:t>
            </a:r>
            <a:r>
              <a:rPr lang="es-CL" dirty="0"/>
              <a:t> similar </a:t>
            </a:r>
            <a:r>
              <a:rPr lang="es-CL" dirty="0" err="1"/>
              <a:t>images</a:t>
            </a:r>
            <a:endParaRPr lang="es-CL" dirty="0"/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95"/>
          <a:stretch/>
        </p:blipFill>
        <p:spPr>
          <a:xfrm>
            <a:off x="303839" y="1561735"/>
            <a:ext cx="7259063" cy="271292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91" y="2424610"/>
            <a:ext cx="5544324" cy="27721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1" y="4156938"/>
            <a:ext cx="5296639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6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However</a:t>
            </a:r>
            <a:r>
              <a:rPr lang="es-CL" dirty="0"/>
              <a:t>, </a:t>
            </a:r>
            <a:r>
              <a:rPr lang="es-CL" dirty="0" err="1"/>
              <a:t>there</a:t>
            </a:r>
            <a:r>
              <a:rPr lang="es-CL" dirty="0"/>
              <a:t> are </a:t>
            </a:r>
            <a:r>
              <a:rPr lang="es-CL" dirty="0" err="1"/>
              <a:t>tools</a:t>
            </a:r>
            <a:r>
              <a:rPr lang="es-CL" dirty="0"/>
              <a:t> </a:t>
            </a:r>
            <a:r>
              <a:rPr lang="es-CL" dirty="0" err="1"/>
              <a:t>that</a:t>
            </a:r>
            <a:r>
              <a:rPr lang="es-CL" dirty="0"/>
              <a:t> </a:t>
            </a:r>
            <a:r>
              <a:rPr lang="es-CL" dirty="0" err="1"/>
              <a:t>can’t</a:t>
            </a:r>
            <a:r>
              <a:rPr lang="es-CL" dirty="0"/>
              <a:t> </a:t>
            </a:r>
            <a:r>
              <a:rPr lang="es-CL" dirty="0" err="1"/>
              <a:t>manage</a:t>
            </a:r>
            <a:endParaRPr lang="es-CL" dirty="0"/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59" y="1618444"/>
            <a:ext cx="6288036" cy="4698141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882" y="1560069"/>
            <a:ext cx="7467160" cy="481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7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7200" dirty="0">
                <a:solidFill>
                  <a:srgbClr val="7ECEFD"/>
                </a:solidFill>
              </a:rPr>
              <a:t>2.</a:t>
            </a:r>
          </a:p>
          <a:p>
            <a:r>
              <a:rPr lang="en" dirty="0"/>
              <a:t>The Objective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07068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2696308" y="3146906"/>
            <a:ext cx="6799384" cy="1642705"/>
          </a:xfrm>
        </p:spPr>
        <p:txBody>
          <a:bodyPr/>
          <a:lstStyle/>
          <a:p>
            <a:pPr>
              <a:buNone/>
            </a:pPr>
            <a:r>
              <a:rPr lang="en-US" dirty="0"/>
              <a:t>To provide a means to combine semantic queries with visual-similarity queries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17125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7200" dirty="0">
                <a:solidFill>
                  <a:srgbClr val="7ECEFD"/>
                </a:solidFill>
              </a:rPr>
              <a:t>3.</a:t>
            </a:r>
          </a:p>
          <a:p>
            <a:r>
              <a:rPr lang="en" dirty="0"/>
              <a:t>The Methodology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8164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Methodology</a:t>
            </a:r>
            <a:endParaRPr lang="es-CL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736669675"/>
              </p:ext>
            </p:extLst>
          </p:nvPr>
        </p:nvGraphicFramePr>
        <p:xfrm>
          <a:off x="2172676" y="2039815"/>
          <a:ext cx="8389815" cy="4192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3270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7200" dirty="0">
                <a:solidFill>
                  <a:srgbClr val="7ECEFD"/>
                </a:solidFill>
              </a:rPr>
              <a:t>4.</a:t>
            </a:r>
          </a:p>
          <a:p>
            <a:r>
              <a:rPr lang="en" dirty="0"/>
              <a:t>The Image Processing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6664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Download</a:t>
            </a:r>
            <a:r>
              <a:rPr lang="es-CL" dirty="0"/>
              <a:t> </a:t>
            </a:r>
            <a:r>
              <a:rPr lang="es-CL" dirty="0" err="1"/>
              <a:t>Wikimedia</a:t>
            </a:r>
            <a:r>
              <a:rPr lang="es-CL" dirty="0"/>
              <a:t> </a:t>
            </a:r>
            <a:r>
              <a:rPr lang="es-CL" dirty="0" err="1"/>
              <a:t>Commons</a:t>
            </a:r>
            <a:r>
              <a:rPr lang="es-CL" dirty="0"/>
              <a:t> </a:t>
            </a:r>
            <a:r>
              <a:rPr lang="es-CL" dirty="0" err="1"/>
              <a:t>Images</a:t>
            </a:r>
            <a:endParaRPr lang="es-CL" dirty="0"/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76" y="1979987"/>
            <a:ext cx="8232222" cy="266815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33569" y="5210475"/>
            <a:ext cx="4995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14.7 </a:t>
            </a:r>
            <a:r>
              <a:rPr lang="es-CL" sz="24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million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s-CL" sz="24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images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(JPG and PNG)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391319" y="5210475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22 TB</a:t>
            </a:r>
          </a:p>
        </p:txBody>
      </p:sp>
    </p:spTree>
    <p:extLst>
      <p:ext uri="{BB962C8B-B14F-4D97-AF65-F5344CB8AC3E}">
        <p14:creationId xmlns:p14="http://schemas.microsoft.com/office/powerpoint/2010/main" val="3682611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Download</a:t>
            </a:r>
            <a:r>
              <a:rPr lang="es-CL" dirty="0"/>
              <a:t> </a:t>
            </a:r>
            <a:r>
              <a:rPr lang="es-CL" dirty="0" err="1"/>
              <a:t>Wikimedia</a:t>
            </a:r>
            <a:r>
              <a:rPr lang="es-CL" dirty="0"/>
              <a:t> </a:t>
            </a:r>
            <a:r>
              <a:rPr lang="es-CL" dirty="0" err="1"/>
              <a:t>Commons</a:t>
            </a:r>
            <a:r>
              <a:rPr lang="es-CL" dirty="0"/>
              <a:t> </a:t>
            </a:r>
            <a:r>
              <a:rPr lang="es-CL" dirty="0" err="1"/>
              <a:t>Images</a:t>
            </a:r>
            <a:endParaRPr lang="es-CL" dirty="0"/>
          </a:p>
        </p:txBody>
      </p:sp>
      <p:grpSp>
        <p:nvGrpSpPr>
          <p:cNvPr id="3" name="Shape 324"/>
          <p:cNvGrpSpPr/>
          <p:nvPr/>
        </p:nvGrpSpPr>
        <p:grpSpPr>
          <a:xfrm>
            <a:off x="9641182" y="2539788"/>
            <a:ext cx="1413675" cy="1308211"/>
            <a:chOff x="1928175" y="312600"/>
            <a:chExt cx="425000" cy="373700"/>
          </a:xfrm>
          <a:solidFill>
            <a:srgbClr val="00B0F0"/>
          </a:solidFill>
        </p:grpSpPr>
        <p:sp>
          <p:nvSpPr>
            <p:cNvPr id="4" name="Shape 325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" name="Shape 326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" name="Shape 461"/>
          <p:cNvGrpSpPr/>
          <p:nvPr/>
        </p:nvGrpSpPr>
        <p:grpSpPr>
          <a:xfrm>
            <a:off x="1479995" y="2860542"/>
            <a:ext cx="2272739" cy="1758240"/>
            <a:chOff x="2583325" y="2972875"/>
            <a:chExt cx="462850" cy="445750"/>
          </a:xfrm>
          <a:solidFill>
            <a:srgbClr val="00B0F0"/>
          </a:solidFill>
        </p:grpSpPr>
        <p:sp>
          <p:nvSpPr>
            <p:cNvPr id="7" name="Shape 462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Shape 46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9" name="Shape 324"/>
          <p:cNvGrpSpPr/>
          <p:nvPr/>
        </p:nvGrpSpPr>
        <p:grpSpPr>
          <a:xfrm>
            <a:off x="9641183" y="3887883"/>
            <a:ext cx="1413675" cy="1308211"/>
            <a:chOff x="1928175" y="312600"/>
            <a:chExt cx="425000" cy="373700"/>
          </a:xfrm>
          <a:solidFill>
            <a:srgbClr val="00B0F0"/>
          </a:solidFill>
        </p:grpSpPr>
        <p:sp>
          <p:nvSpPr>
            <p:cNvPr id="10" name="Shape 325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326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2" name="Shape 324"/>
          <p:cNvGrpSpPr/>
          <p:nvPr/>
        </p:nvGrpSpPr>
        <p:grpSpPr>
          <a:xfrm>
            <a:off x="8181772" y="3887883"/>
            <a:ext cx="1413675" cy="1308211"/>
            <a:chOff x="1928175" y="312600"/>
            <a:chExt cx="425000" cy="373700"/>
          </a:xfrm>
          <a:solidFill>
            <a:srgbClr val="00B0F0"/>
          </a:solidFill>
        </p:grpSpPr>
        <p:sp>
          <p:nvSpPr>
            <p:cNvPr id="13" name="Shape 325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Shape 326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5" name="Shape 324"/>
          <p:cNvGrpSpPr/>
          <p:nvPr/>
        </p:nvGrpSpPr>
        <p:grpSpPr>
          <a:xfrm>
            <a:off x="8197017" y="2539789"/>
            <a:ext cx="1413675" cy="1308211"/>
            <a:chOff x="1928175" y="312600"/>
            <a:chExt cx="425000" cy="373700"/>
          </a:xfrm>
          <a:solidFill>
            <a:srgbClr val="00B0F0"/>
          </a:solidFill>
        </p:grpSpPr>
        <p:sp>
          <p:nvSpPr>
            <p:cNvPr id="16" name="Shape 325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Shape 326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18" name="Shape 213"/>
          <p:cNvCxnSpPr/>
          <p:nvPr/>
        </p:nvCxnSpPr>
        <p:spPr>
          <a:xfrm flipH="1" flipV="1">
            <a:off x="4149971" y="3282462"/>
            <a:ext cx="2919047" cy="0"/>
          </a:xfrm>
          <a:prstGeom prst="straightConnector1">
            <a:avLst/>
          </a:prstGeom>
          <a:ln>
            <a:headEnd type="oval" w="lg" len="lg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Shape 213"/>
          <p:cNvCxnSpPr/>
          <p:nvPr/>
        </p:nvCxnSpPr>
        <p:spPr>
          <a:xfrm flipH="1" flipV="1">
            <a:off x="4302371" y="3434862"/>
            <a:ext cx="2919047" cy="0"/>
          </a:xfrm>
          <a:prstGeom prst="straightConnector1">
            <a:avLst/>
          </a:prstGeom>
          <a:ln>
            <a:headEnd type="oval" w="lg" len="lg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0" name="Shape 213"/>
          <p:cNvCxnSpPr/>
          <p:nvPr/>
        </p:nvCxnSpPr>
        <p:spPr>
          <a:xfrm flipH="1" flipV="1">
            <a:off x="4454771" y="3587262"/>
            <a:ext cx="2919047" cy="0"/>
          </a:xfrm>
          <a:prstGeom prst="straightConnector1">
            <a:avLst/>
          </a:prstGeom>
          <a:ln>
            <a:headEnd type="oval" w="lg" len="lg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1" name="Shape 213"/>
          <p:cNvCxnSpPr/>
          <p:nvPr/>
        </p:nvCxnSpPr>
        <p:spPr>
          <a:xfrm flipH="1" flipV="1">
            <a:off x="4607171" y="3739662"/>
            <a:ext cx="2919047" cy="0"/>
          </a:xfrm>
          <a:prstGeom prst="straightConnector1">
            <a:avLst/>
          </a:prstGeom>
          <a:ln>
            <a:headEnd type="oval" w="lg" len="lg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2" name="Shape 213"/>
          <p:cNvCxnSpPr/>
          <p:nvPr/>
        </p:nvCxnSpPr>
        <p:spPr>
          <a:xfrm flipH="1" flipV="1">
            <a:off x="4759571" y="3892062"/>
            <a:ext cx="2919047" cy="0"/>
          </a:xfrm>
          <a:prstGeom prst="straightConnector1">
            <a:avLst/>
          </a:prstGeom>
          <a:ln>
            <a:headEnd type="oval" w="lg" len="lg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3" name="Shape 213"/>
          <p:cNvCxnSpPr/>
          <p:nvPr/>
        </p:nvCxnSpPr>
        <p:spPr>
          <a:xfrm flipH="1" flipV="1">
            <a:off x="4911971" y="4044462"/>
            <a:ext cx="2919047" cy="0"/>
          </a:xfrm>
          <a:prstGeom prst="straightConnector1">
            <a:avLst/>
          </a:prstGeom>
          <a:ln>
            <a:headEnd type="oval" w="lg" len="lg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6" name="CuadroTexto 45"/>
          <p:cNvSpPr txBox="1"/>
          <p:nvPr/>
        </p:nvSpPr>
        <p:spPr>
          <a:xfrm>
            <a:off x="4393286" y="2839684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16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rsync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connections</a:t>
            </a:r>
            <a:endParaRPr lang="es-CL" sz="2000" dirty="0">
              <a:solidFill>
                <a:schemeClr val="tx2">
                  <a:lumMod val="50000"/>
                </a:schemeClr>
              </a:solidFill>
              <a:latin typeface="Raleway" panose="020B0604020202020204" charset="0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5811774" y="4030768"/>
            <a:ext cx="2029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500 GB per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day</a:t>
            </a:r>
            <a:endParaRPr lang="es-CL" sz="2000" dirty="0">
              <a:solidFill>
                <a:schemeClr val="tx2">
                  <a:lumMod val="50000"/>
                </a:schemeClr>
              </a:solidFill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231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7200" dirty="0">
                <a:solidFill>
                  <a:srgbClr val="7ECEFD"/>
                </a:solidFill>
              </a:rPr>
              <a:t>1.</a:t>
            </a:r>
          </a:p>
          <a:p>
            <a:r>
              <a:rPr lang="en" dirty="0"/>
              <a:t>The Problem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CL" dirty="0"/>
              <a:t>Gray </a:t>
            </a:r>
            <a:r>
              <a:rPr lang="es-CL" dirty="0" err="1"/>
              <a:t>Histogram</a:t>
            </a:r>
            <a:r>
              <a:rPr lang="es-CL" dirty="0"/>
              <a:t> Descriptor (GHD)</a:t>
            </a:r>
          </a:p>
          <a:p>
            <a:pPr>
              <a:lnSpc>
                <a:spcPct val="150000"/>
              </a:lnSpc>
            </a:pPr>
            <a:r>
              <a:rPr lang="es-CL" dirty="0" err="1"/>
              <a:t>Histogram</a:t>
            </a:r>
            <a:r>
              <a:rPr lang="es-CL" dirty="0"/>
              <a:t> of </a:t>
            </a:r>
            <a:r>
              <a:rPr lang="es-CL" dirty="0" err="1"/>
              <a:t>Oriented</a:t>
            </a:r>
            <a:r>
              <a:rPr lang="es-CL" dirty="0"/>
              <a:t> </a:t>
            </a:r>
            <a:r>
              <a:rPr lang="es-CL" dirty="0" err="1"/>
              <a:t>Gradients</a:t>
            </a:r>
            <a:r>
              <a:rPr lang="es-CL" dirty="0"/>
              <a:t> (HOG)</a:t>
            </a:r>
          </a:p>
          <a:p>
            <a:pPr>
              <a:lnSpc>
                <a:spcPct val="150000"/>
              </a:lnSpc>
            </a:pPr>
            <a:r>
              <a:rPr lang="es-CL" dirty="0"/>
              <a:t>Color </a:t>
            </a:r>
            <a:r>
              <a:rPr lang="es-CL" dirty="0" err="1"/>
              <a:t>Layout</a:t>
            </a:r>
            <a:r>
              <a:rPr lang="es-CL" dirty="0"/>
              <a:t> Descriptor (CLD)</a:t>
            </a:r>
          </a:p>
          <a:p>
            <a:pPr>
              <a:lnSpc>
                <a:spcPct val="150000"/>
              </a:lnSpc>
            </a:pPr>
            <a:r>
              <a:rPr lang="es-CL" dirty="0"/>
              <a:t>DeCAF7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Reference </a:t>
            </a:r>
            <a:r>
              <a:rPr lang="es-CL" dirty="0" err="1"/>
              <a:t>Implementations</a:t>
            </a:r>
            <a:r>
              <a:rPr lang="es-CL" dirty="0"/>
              <a:t> of Visual </a:t>
            </a:r>
            <a:r>
              <a:rPr lang="es-CL" dirty="0" err="1"/>
              <a:t>Descriptors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433" y="5102272"/>
            <a:ext cx="1098047" cy="11538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726" y="4907952"/>
            <a:ext cx="1542475" cy="1542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201" y="5255753"/>
            <a:ext cx="1092142" cy="109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99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Gray </a:t>
            </a:r>
            <a:r>
              <a:rPr lang="es-CL" dirty="0" err="1"/>
              <a:t>Histogram</a:t>
            </a:r>
            <a:r>
              <a:rPr lang="es-CL" dirty="0"/>
              <a:t> Descriptor (GHD)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222" y="1647146"/>
            <a:ext cx="6383556" cy="473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3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Histogram</a:t>
            </a:r>
            <a:r>
              <a:rPr lang="es-CL" dirty="0"/>
              <a:t> of </a:t>
            </a:r>
            <a:r>
              <a:rPr lang="es-CL" dirty="0" err="1"/>
              <a:t>Oriented</a:t>
            </a:r>
            <a:r>
              <a:rPr lang="es-CL" dirty="0"/>
              <a:t> </a:t>
            </a:r>
            <a:r>
              <a:rPr lang="es-CL" dirty="0" err="1"/>
              <a:t>Gradients</a:t>
            </a:r>
            <a:r>
              <a:rPr lang="es-CL" dirty="0"/>
              <a:t> (HOG)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8" y="2365370"/>
            <a:ext cx="2372952" cy="32730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13" y="1690688"/>
            <a:ext cx="1549173" cy="21367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13" y="4288743"/>
            <a:ext cx="1553029" cy="21421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548" y="2365370"/>
            <a:ext cx="2372952" cy="32730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uadroTexto 20"/>
              <p:cNvSpPr txBox="1"/>
              <p:nvPr/>
            </p:nvSpPr>
            <p:spPr>
              <a:xfrm>
                <a:off x="3438904" y="2480474"/>
                <a:ext cx="1145057" cy="677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L" sz="20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0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0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CL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s-CL" sz="20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CL" sz="20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s-CL" sz="2000" dirty="0">
                  <a:solidFill>
                    <a:schemeClr val="tx2">
                      <a:lumMod val="50000"/>
                    </a:schemeClr>
                  </a:solidFill>
                  <a:latin typeface="Raleway" panose="020B0604020202020204" charset="0"/>
                </a:endParaRPr>
              </a:p>
            </p:txBody>
          </p:sp>
        </mc:Choice>
        <mc:Fallback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904" y="2480474"/>
                <a:ext cx="1145057" cy="6776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uadroTexto 21"/>
              <p:cNvSpPr txBox="1"/>
              <p:nvPr/>
            </p:nvSpPr>
            <p:spPr>
              <a:xfrm>
                <a:off x="3432812" y="5038979"/>
                <a:ext cx="1157240" cy="7302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CL" sz="20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0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0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CL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s-CL" sz="20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CL" sz="2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s-CL" sz="2000" dirty="0">
                  <a:solidFill>
                    <a:schemeClr val="tx2">
                      <a:lumMod val="50000"/>
                    </a:schemeClr>
                  </a:solidFill>
                  <a:latin typeface="Raleway" panose="020B0604020202020204" charset="0"/>
                </a:endParaRPr>
              </a:p>
            </p:txBody>
          </p:sp>
        </mc:Choice>
        <mc:Fallback>
          <p:sp>
            <p:nvSpPr>
              <p:cNvPr id="22" name="Cuadro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812" y="5038979"/>
                <a:ext cx="1157240" cy="730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uadroTexto 22"/>
              <p:cNvSpPr txBox="1"/>
              <p:nvPr/>
            </p:nvSpPr>
            <p:spPr>
              <a:xfrm>
                <a:off x="7413771" y="3728896"/>
                <a:ext cx="2175502" cy="545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s-CL" sz="24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s-CL" sz="240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0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s-CL" sz="2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s-CL" sz="2000" dirty="0">
                  <a:solidFill>
                    <a:schemeClr val="tx2">
                      <a:lumMod val="50000"/>
                    </a:schemeClr>
                  </a:solidFill>
                  <a:latin typeface="Raleway" panose="020B0604020202020204" charset="0"/>
                </a:endParaRPr>
              </a:p>
            </p:txBody>
          </p:sp>
        </mc:Choice>
        <mc:Fallback>
          <p:sp>
            <p:nvSpPr>
              <p:cNvPr id="23" name="Cuadro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771" y="3728896"/>
                <a:ext cx="2175502" cy="5459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recto de flecha 23"/>
          <p:cNvCxnSpPr>
            <a:stCxn id="3" idx="3"/>
            <a:endCxn id="4" idx="1"/>
          </p:cNvCxnSpPr>
          <p:nvPr/>
        </p:nvCxnSpPr>
        <p:spPr>
          <a:xfrm flipV="1">
            <a:off x="2898900" y="2759083"/>
            <a:ext cx="2422513" cy="1242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3" idx="3"/>
            <a:endCxn id="5" idx="1"/>
          </p:cNvCxnSpPr>
          <p:nvPr/>
        </p:nvCxnSpPr>
        <p:spPr>
          <a:xfrm>
            <a:off x="2898900" y="4001889"/>
            <a:ext cx="2422513" cy="13579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4" idx="3"/>
            <a:endCxn id="6" idx="1"/>
          </p:cNvCxnSpPr>
          <p:nvPr/>
        </p:nvCxnSpPr>
        <p:spPr>
          <a:xfrm>
            <a:off x="6870586" y="2759083"/>
            <a:ext cx="2619962" cy="1242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>
            <a:stCxn id="5" idx="3"/>
            <a:endCxn id="6" idx="1"/>
          </p:cNvCxnSpPr>
          <p:nvPr/>
        </p:nvCxnSpPr>
        <p:spPr>
          <a:xfrm flipV="1">
            <a:off x="6874442" y="4001889"/>
            <a:ext cx="2616106" cy="13579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41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Histogram</a:t>
            </a:r>
            <a:r>
              <a:rPr lang="es-CL" dirty="0"/>
              <a:t> of </a:t>
            </a:r>
            <a:r>
              <a:rPr lang="es-CL" dirty="0" err="1"/>
              <a:t>Oriented</a:t>
            </a:r>
            <a:r>
              <a:rPr lang="es-CL" dirty="0"/>
              <a:t> </a:t>
            </a:r>
            <a:r>
              <a:rPr lang="es-CL" dirty="0" err="1"/>
              <a:t>Gradients</a:t>
            </a:r>
            <a:r>
              <a:rPr lang="es-CL" dirty="0"/>
              <a:t> (HOG)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7027"/>
            <a:ext cx="2788538" cy="384625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66"/>
          <a:stretch/>
        </p:blipFill>
        <p:spPr>
          <a:xfrm>
            <a:off x="8519010" y="2834196"/>
            <a:ext cx="2177251" cy="20191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4504841" y="3822947"/>
                <a:ext cx="3182319" cy="613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sz="2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sz="24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CL" sz="2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box>
                            <m:boxPr>
                              <m:ctrlPr>
                                <a:rPr lang="es-CL" sz="24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s-CL" sz="2400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CL" sz="2400" b="0" i="1" smtClean="0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sz="2400" b="0" i="1" smtClean="0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s-CL" sz="2400" b="0" i="1" smtClean="0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CL" sz="2400" b="0" i="1" smtClean="0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sz="2400" b="0" i="1" smtClean="0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s-CL" sz="2400" b="0" i="1" smtClean="0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</m:func>
                    </m:oMath>
                  </m:oMathPara>
                </a14:m>
                <a:endParaRPr lang="es-CL" sz="2400" dirty="0">
                  <a:solidFill>
                    <a:schemeClr val="tx2">
                      <a:lumMod val="50000"/>
                    </a:schemeClr>
                  </a:solidFill>
                  <a:latin typeface="Raleway" panose="020B0604020202020204" charset="0"/>
                </a:endParaRPr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841" y="3822947"/>
                <a:ext cx="3182319" cy="6131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1955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Color </a:t>
            </a:r>
            <a:r>
              <a:rPr lang="es-CL" dirty="0" err="1"/>
              <a:t>Layout</a:t>
            </a:r>
            <a:r>
              <a:rPr lang="es-CL" dirty="0"/>
              <a:t> Descriptor (CLD)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3598"/>
            <a:ext cx="2234168" cy="22341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13" y="2353598"/>
            <a:ext cx="2221581" cy="22341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839" y="2353598"/>
            <a:ext cx="2221581" cy="2234168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7042244" y="2502088"/>
            <a:ext cx="291153" cy="45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H="1">
            <a:off x="7042244" y="2502088"/>
            <a:ext cx="291153" cy="282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H="1">
            <a:off x="7046796" y="2779594"/>
            <a:ext cx="0" cy="272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V="1">
            <a:off x="7042244" y="2456020"/>
            <a:ext cx="591404" cy="5965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V="1">
            <a:off x="7631375" y="2465118"/>
            <a:ext cx="2843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H="1">
            <a:off x="7042244" y="2465118"/>
            <a:ext cx="862086" cy="8694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/>
              <p:cNvSpPr txBox="1"/>
              <p:nvPr/>
            </p:nvSpPr>
            <p:spPr>
              <a:xfrm>
                <a:off x="9942365" y="2369640"/>
                <a:ext cx="1411435" cy="22086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sz="4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s-CL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s-CL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CL" sz="4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CL" sz="4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s-CL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L" sz="4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CL" sz="4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s-CL" sz="4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L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4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CL" sz="44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L" sz="4400" dirty="0"/>
              </a:p>
            </p:txBody>
          </p:sp>
        </mc:Choice>
        <mc:Fallback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365" y="2369640"/>
                <a:ext cx="1411435" cy="22086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de flecha 12"/>
          <p:cNvCxnSpPr>
            <a:stCxn id="3" idx="3"/>
            <a:endCxn id="4" idx="1"/>
          </p:cNvCxnSpPr>
          <p:nvPr/>
        </p:nvCxnSpPr>
        <p:spPr>
          <a:xfrm>
            <a:off x="3072368" y="3470682"/>
            <a:ext cx="8089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4" idx="3"/>
            <a:endCxn id="5" idx="1"/>
          </p:cNvCxnSpPr>
          <p:nvPr/>
        </p:nvCxnSpPr>
        <p:spPr>
          <a:xfrm>
            <a:off x="6102894" y="3470682"/>
            <a:ext cx="8089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5" idx="3"/>
            <a:endCxn id="12" idx="1"/>
          </p:cNvCxnSpPr>
          <p:nvPr/>
        </p:nvCxnSpPr>
        <p:spPr>
          <a:xfrm>
            <a:off x="9133420" y="3470682"/>
            <a:ext cx="8089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9187476" y="3052550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DCT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116805" y="3020706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YUV</a:t>
            </a:r>
          </a:p>
        </p:txBody>
      </p:sp>
    </p:spTree>
    <p:extLst>
      <p:ext uri="{BB962C8B-B14F-4D97-AF65-F5344CB8AC3E}">
        <p14:creationId xmlns:p14="http://schemas.microsoft.com/office/powerpoint/2010/main" val="10146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DeCAF7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7" y="2300681"/>
            <a:ext cx="2148115" cy="296291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414" y="2936764"/>
            <a:ext cx="5743925" cy="16907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/>
              <p:cNvSpPr txBox="1"/>
              <p:nvPr/>
            </p:nvSpPr>
            <p:spPr>
              <a:xfrm>
                <a:off x="10145965" y="2679698"/>
                <a:ext cx="1411435" cy="22086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sz="4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s-CL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s-CL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CL" sz="4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CL" sz="4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s-CL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L" sz="4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CL" sz="4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s-CL" sz="4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L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4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CL" sz="4400" b="0" i="1" smtClean="0">
                                        <a:latin typeface="Cambria Math" panose="02040503050406030204" pitchFamily="18" charset="0"/>
                                      </a:rPr>
                                      <m:t>4096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L" sz="4400" dirty="0"/>
              </a:p>
            </p:txBody>
          </p:sp>
        </mc:Choice>
        <mc:Fallback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965" y="2679698"/>
                <a:ext cx="1411435" cy="2208682"/>
              </a:xfrm>
              <a:prstGeom prst="rect">
                <a:avLst/>
              </a:prstGeom>
              <a:blipFill>
                <a:blip r:embed="rId4"/>
                <a:stretch>
                  <a:fillRect r="-1681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cto de flecha 8"/>
          <p:cNvCxnSpPr>
            <a:stCxn id="3" idx="3"/>
            <a:endCxn id="4" idx="1"/>
          </p:cNvCxnSpPr>
          <p:nvPr/>
        </p:nvCxnSpPr>
        <p:spPr>
          <a:xfrm>
            <a:off x="2656112" y="3782140"/>
            <a:ext cx="9433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endCxn id="8" idx="1"/>
          </p:cNvCxnSpPr>
          <p:nvPr/>
        </p:nvCxnSpPr>
        <p:spPr>
          <a:xfrm flipV="1">
            <a:off x="9214823" y="3784039"/>
            <a:ext cx="931142" cy="2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547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Descriptor </a:t>
            </a:r>
            <a:r>
              <a:rPr lang="es-CL" dirty="0" err="1"/>
              <a:t>Extraction</a:t>
            </a:r>
            <a:endParaRPr lang="es-CL" dirty="0"/>
          </a:p>
        </p:txBody>
      </p:sp>
      <p:graphicFrame>
        <p:nvGraphicFramePr>
          <p:cNvPr id="5" name="Shape 171"/>
          <p:cNvGraphicFramePr/>
          <p:nvPr>
            <p:extLst>
              <p:ext uri="{D42A27DB-BD31-4B8C-83A1-F6EECF244321}">
                <p14:modId xmlns:p14="http://schemas.microsoft.com/office/powerpoint/2010/main" val="906381988"/>
              </p:ext>
            </p:extLst>
          </p:nvPr>
        </p:nvGraphicFramePr>
        <p:xfrm>
          <a:off x="3381375" y="2408176"/>
          <a:ext cx="5429250" cy="3464520"/>
        </p:xfrm>
        <a:graphic>
          <a:graphicData uri="http://schemas.openxmlformats.org/drawingml/2006/table">
            <a:tbl>
              <a:tblPr>
                <a:noFill/>
                <a:tableStyleId>{809D74C3-E13B-4D47-80D1-74C56894896B}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013">
                <a:tc rowSpan="2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s-CL" dirty="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Descriptor</a:t>
                      </a:r>
                      <a:endParaRPr dirty="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Average execution time [ms]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" dirty="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013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Single thread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Multithread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683998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GHD</a:t>
                      </a: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defTabSz="1608138">
                        <a:spcBef>
                          <a:spcPts val="0"/>
                        </a:spcBef>
                        <a:buNone/>
                        <a:tabLst/>
                      </a:pPr>
                      <a:r>
                        <a:rPr lang="en" sz="1800" b="0" dirty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119.4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800" b="1" i="0" dirty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10.4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HOG</a:t>
                      </a: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800" b="0" dirty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477.7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800" b="1" i="0" dirty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25.7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CLD</a:t>
                      </a: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800" b="0" dirty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436.7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i="0" dirty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30.4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DeCAF7</a:t>
                      </a: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800" b="0" dirty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3634.8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3809.7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577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588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ctrTitle" idx="4294967295"/>
          </p:nvPr>
        </p:nvSpPr>
        <p:spPr>
          <a:xfrm>
            <a:off x="2464504" y="770218"/>
            <a:ext cx="6925682" cy="713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5400" b="1" dirty="0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43 Hours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subTitle" idx="4294967295"/>
          </p:nvPr>
        </p:nvSpPr>
        <p:spPr>
          <a:xfrm>
            <a:off x="2464504" y="1354719"/>
            <a:ext cx="6925682" cy="3690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dirty="0"/>
              <a:t>GHD</a:t>
            </a:r>
            <a:endParaRPr lang="en" sz="1600" dirty="0"/>
          </a:p>
        </p:txBody>
      </p:sp>
      <p:sp>
        <p:nvSpPr>
          <p:cNvPr id="198" name="Shape 198"/>
          <p:cNvSpPr txBox="1">
            <a:spLocks noGrp="1"/>
          </p:cNvSpPr>
          <p:nvPr>
            <p:ph type="ctrTitle" idx="4294967295"/>
          </p:nvPr>
        </p:nvSpPr>
        <p:spPr>
          <a:xfrm>
            <a:off x="2464504" y="3736165"/>
            <a:ext cx="6925682" cy="713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5400" b="1" dirty="0">
                <a:solidFill>
                  <a:srgbClr val="7ECEFD"/>
                </a:solidFill>
                <a:latin typeface="Lato"/>
                <a:ea typeface="Lato"/>
                <a:cs typeface="Lato"/>
                <a:sym typeface="Lato"/>
              </a:rPr>
              <a:t>127 Hours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subTitle" idx="4294967295"/>
          </p:nvPr>
        </p:nvSpPr>
        <p:spPr>
          <a:xfrm>
            <a:off x="2546565" y="4355329"/>
            <a:ext cx="6925682" cy="3690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dirty="0"/>
              <a:t>CLD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ctrTitle" idx="4294967295"/>
          </p:nvPr>
        </p:nvSpPr>
        <p:spPr>
          <a:xfrm>
            <a:off x="2464504" y="2311806"/>
            <a:ext cx="6925682" cy="713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5400" b="1" dirty="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107 Hours</a:t>
            </a:r>
            <a:endParaRPr lang="en" b="1" dirty="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subTitle" idx="4294967295"/>
          </p:nvPr>
        </p:nvSpPr>
        <p:spPr>
          <a:xfrm>
            <a:off x="2499673" y="2895802"/>
            <a:ext cx="6925682" cy="3690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dirty="0"/>
              <a:t>HOG</a:t>
            </a:r>
          </a:p>
        </p:txBody>
      </p:sp>
      <p:sp>
        <p:nvSpPr>
          <p:cNvPr id="202" name="Shape 202"/>
          <p:cNvSpPr/>
          <p:nvPr/>
        </p:nvSpPr>
        <p:spPr>
          <a:xfrm>
            <a:off x="1524003" y="710105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050"/>
          </a:p>
        </p:txBody>
      </p:sp>
      <p:sp>
        <p:nvSpPr>
          <p:cNvPr id="203" name="Shape 203"/>
          <p:cNvSpPr/>
          <p:nvPr/>
        </p:nvSpPr>
        <p:spPr>
          <a:xfrm>
            <a:off x="1524003" y="2263415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050"/>
          </a:p>
        </p:txBody>
      </p:sp>
      <p:sp>
        <p:nvSpPr>
          <p:cNvPr id="204" name="Shape 204"/>
          <p:cNvSpPr/>
          <p:nvPr/>
        </p:nvSpPr>
        <p:spPr>
          <a:xfrm>
            <a:off x="1524003" y="3699495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050"/>
          </a:p>
        </p:txBody>
      </p:sp>
      <p:sp>
        <p:nvSpPr>
          <p:cNvPr id="11" name="Shape 198"/>
          <p:cNvSpPr txBox="1">
            <a:spLocks/>
          </p:cNvSpPr>
          <p:nvPr/>
        </p:nvSpPr>
        <p:spPr>
          <a:xfrm>
            <a:off x="2452782" y="5224992"/>
            <a:ext cx="6925682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5400" b="1" dirty="0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Non-viable</a:t>
            </a:r>
          </a:p>
        </p:txBody>
      </p:sp>
      <p:sp>
        <p:nvSpPr>
          <p:cNvPr id="12" name="Shape 199"/>
          <p:cNvSpPr txBox="1">
            <a:spLocks/>
          </p:cNvSpPr>
          <p:nvPr/>
        </p:nvSpPr>
        <p:spPr>
          <a:xfrm>
            <a:off x="2534843" y="5844156"/>
            <a:ext cx="6925682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" sz="2400" dirty="0"/>
              <a:t>DeCAF7</a:t>
            </a:r>
          </a:p>
        </p:txBody>
      </p:sp>
      <p:sp>
        <p:nvSpPr>
          <p:cNvPr id="13" name="Shape 204"/>
          <p:cNvSpPr/>
          <p:nvPr/>
        </p:nvSpPr>
        <p:spPr>
          <a:xfrm>
            <a:off x="1512281" y="5188322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0070C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72911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  <p:bldP spid="197" grpId="0" build="p"/>
      <p:bldP spid="198" grpId="0"/>
      <p:bldP spid="199" grpId="0" build="p"/>
      <p:bldP spid="200" grpId="0"/>
      <p:bldP spid="201" grpId="0" build="p"/>
      <p:bldP spid="202" grpId="0" animBg="1"/>
      <p:bldP spid="203" grpId="0" animBg="1"/>
      <p:bldP spid="204" grpId="0" animBg="1"/>
      <p:bldP spid="11" grpId="0"/>
      <p:bldP spid="12" grpId="0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7200" dirty="0">
                <a:solidFill>
                  <a:srgbClr val="7ECEFD"/>
                </a:solidFill>
              </a:rPr>
              <a:t>5.</a:t>
            </a:r>
          </a:p>
          <a:p>
            <a:r>
              <a:rPr lang="en" dirty="0"/>
              <a:t>The Similarity Search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49229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Goal</a:t>
            </a:r>
            <a:endParaRPr lang="es-CL" dirty="0"/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56" y="2144110"/>
            <a:ext cx="2251474" cy="337721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780" y="2144110"/>
            <a:ext cx="2277654" cy="3377211"/>
          </a:xfrm>
          <a:prstGeom prst="rect">
            <a:avLst/>
          </a:prstGeom>
        </p:spPr>
      </p:pic>
      <p:cxnSp>
        <p:nvCxnSpPr>
          <p:cNvPr id="5" name="Conector recto de flecha 4"/>
          <p:cNvCxnSpPr>
            <a:stCxn id="4" idx="3"/>
            <a:endCxn id="3" idx="1"/>
          </p:cNvCxnSpPr>
          <p:nvPr/>
        </p:nvCxnSpPr>
        <p:spPr>
          <a:xfrm>
            <a:off x="4601434" y="3832716"/>
            <a:ext cx="27069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5419331" y="346338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800" dirty="0">
                <a:latin typeface="Consolas" panose="020B0609020204030204" pitchFamily="49" charset="0"/>
              </a:rPr>
              <a:t>similar</a:t>
            </a:r>
            <a:endParaRPr lang="es-C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28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276" y="1995536"/>
            <a:ext cx="8491448" cy="298091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090025" y="3828351"/>
            <a:ext cx="32618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CL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lemon</a:t>
            </a:r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L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desserts</a:t>
            </a:r>
            <a:endParaRPr lang="es-C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41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How</a:t>
            </a:r>
            <a:r>
              <a:rPr lang="es-CL" dirty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43" y="2286000"/>
            <a:ext cx="9102313" cy="3126657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8318090" y="2905430"/>
            <a:ext cx="972000" cy="97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62479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Fast</a:t>
            </a:r>
            <a:r>
              <a:rPr lang="es-CL" dirty="0"/>
              <a:t> </a:t>
            </a:r>
            <a:r>
              <a:rPr lang="es-CL" dirty="0" err="1"/>
              <a:t>Libary</a:t>
            </a:r>
            <a:r>
              <a:rPr lang="es-CL" dirty="0"/>
              <a:t> </a:t>
            </a:r>
            <a:r>
              <a:rPr lang="es-CL" dirty="0" err="1"/>
              <a:t>for</a:t>
            </a:r>
            <a:r>
              <a:rPr lang="es-CL" dirty="0"/>
              <a:t> </a:t>
            </a:r>
            <a:r>
              <a:rPr lang="es-CL" dirty="0" err="1"/>
              <a:t>Approximate</a:t>
            </a:r>
            <a:r>
              <a:rPr lang="es-CL" dirty="0"/>
              <a:t> </a:t>
            </a:r>
            <a:r>
              <a:rPr lang="es-CL" dirty="0" err="1"/>
              <a:t>Nearest</a:t>
            </a:r>
            <a:r>
              <a:rPr lang="es-CL" dirty="0"/>
              <a:t> </a:t>
            </a:r>
            <a:r>
              <a:rPr lang="es-CL" dirty="0" err="1"/>
              <a:t>Neighbors</a:t>
            </a:r>
            <a:r>
              <a:rPr lang="es-CL" dirty="0"/>
              <a:t> (FLANN)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Find</a:t>
            </a:r>
            <a:r>
              <a:rPr lang="es-CL" dirty="0"/>
              <a:t> a </a:t>
            </a:r>
            <a:r>
              <a:rPr lang="es-CL" dirty="0" err="1"/>
              <a:t>Suitable</a:t>
            </a:r>
            <a:r>
              <a:rPr lang="es-CL" dirty="0"/>
              <a:t> </a:t>
            </a:r>
            <a:r>
              <a:rPr lang="es-CL" dirty="0" err="1"/>
              <a:t>Tool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86" y="2461347"/>
            <a:ext cx="3398068" cy="2002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09216"/>
            <a:ext cx="5668046" cy="17550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330" y="4533529"/>
            <a:ext cx="26955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0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FLANN</a:t>
            </a:r>
          </a:p>
        </p:txBody>
      </p:sp>
      <p:graphicFrame>
        <p:nvGraphicFramePr>
          <p:cNvPr id="3" name="Shape 171"/>
          <p:cNvGraphicFramePr/>
          <p:nvPr>
            <p:extLst>
              <p:ext uri="{D42A27DB-BD31-4B8C-83A1-F6EECF244321}">
                <p14:modId xmlns:p14="http://schemas.microsoft.com/office/powerpoint/2010/main" val="2795755390"/>
              </p:ext>
            </p:extLst>
          </p:nvPr>
        </p:nvGraphicFramePr>
        <p:xfrm>
          <a:off x="3176953" y="2754190"/>
          <a:ext cx="5838093" cy="2004075"/>
        </p:xfrm>
        <a:graphic>
          <a:graphicData uri="http://schemas.openxmlformats.org/drawingml/2006/table">
            <a:tbl>
              <a:tblPr>
                <a:noFill/>
                <a:tableStyleId>{809D74C3-E13B-4D47-80D1-74C56894896B}</a:tableStyleId>
              </a:tblPr>
              <a:tblGrid>
                <a:gridCol w="1946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6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6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80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Ground Truth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FLANN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Execution time [mins]</a:t>
                      </a: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  <a:tabLst>
                          <a:tab pos="1700213" algn="l"/>
                        </a:tabLst>
                      </a:pPr>
                      <a:r>
                        <a:rPr lang="en" sz="1800" b="1" dirty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279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17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s-CL" dirty="0" err="1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Precision</a:t>
                      </a:r>
                      <a:endParaRPr lang="en" dirty="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100%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79%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ECE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00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Implementation</a:t>
            </a:r>
            <a:endParaRPr lang="es-CL" dirty="0"/>
          </a:p>
        </p:txBody>
      </p:sp>
      <p:sp>
        <p:nvSpPr>
          <p:cNvPr id="4" name="Rectángulo 3"/>
          <p:cNvSpPr/>
          <p:nvPr/>
        </p:nvSpPr>
        <p:spPr>
          <a:xfrm>
            <a:off x="2951744" y="2736414"/>
            <a:ext cx="978568" cy="5935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600" dirty="0" err="1">
                <a:latin typeface="Raleway" panose="020B0604020202020204" charset="0"/>
              </a:rPr>
              <a:t>Matrix</a:t>
            </a:r>
            <a:r>
              <a:rPr lang="es-CL" sz="1600" dirty="0">
                <a:latin typeface="Raleway" panose="020B0604020202020204" charset="0"/>
              </a:rPr>
              <a:t> 1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951744" y="3528074"/>
            <a:ext cx="978568" cy="5935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600" dirty="0" err="1">
                <a:latin typeface="Raleway" panose="020B0604020202020204" charset="0"/>
              </a:rPr>
              <a:t>Matrix</a:t>
            </a:r>
            <a:r>
              <a:rPr lang="es-CL" sz="1600" dirty="0">
                <a:latin typeface="Raleway" panose="020B0604020202020204" charset="0"/>
              </a:rPr>
              <a:t> 2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951744" y="4905273"/>
            <a:ext cx="978568" cy="5935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600" dirty="0" err="1">
                <a:latin typeface="Raleway" panose="020B0604020202020204" charset="0"/>
              </a:rPr>
              <a:t>Matrix</a:t>
            </a:r>
            <a:r>
              <a:rPr lang="es-CL" sz="1600" dirty="0">
                <a:latin typeface="Raleway" panose="020B0604020202020204" charset="0"/>
              </a:rPr>
              <a:t> 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224459" y="4271608"/>
            <a:ext cx="39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…</a:t>
            </a:r>
          </a:p>
        </p:txBody>
      </p:sp>
      <p:sp>
        <p:nvSpPr>
          <p:cNvPr id="8" name="Rectángulo 7"/>
          <p:cNvSpPr/>
          <p:nvPr/>
        </p:nvSpPr>
        <p:spPr>
          <a:xfrm>
            <a:off x="832184" y="3824853"/>
            <a:ext cx="978568" cy="5935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600" dirty="0" err="1">
                <a:latin typeface="Raleway" panose="020B0604020202020204" charset="0"/>
              </a:rPr>
              <a:t>Query</a:t>
            </a:r>
            <a:r>
              <a:rPr lang="es-CL" sz="1600" dirty="0">
                <a:latin typeface="Raleway" panose="020B0604020202020204" charset="0"/>
              </a:rPr>
              <a:t> </a:t>
            </a:r>
            <a:r>
              <a:rPr lang="es-CL" sz="1600" dirty="0" err="1">
                <a:latin typeface="Raleway" panose="020B0604020202020204" charset="0"/>
              </a:rPr>
              <a:t>Matrix</a:t>
            </a:r>
            <a:endParaRPr lang="es-CL" sz="1600" dirty="0">
              <a:latin typeface="Raleway" panose="020B060402020202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/>
              <p:cNvSpPr txBox="1"/>
              <p:nvPr/>
            </p:nvSpPr>
            <p:spPr>
              <a:xfrm>
                <a:off x="5241756" y="2817749"/>
                <a:ext cx="29529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CL" sz="28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756" y="2817749"/>
                <a:ext cx="295298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/>
              <p:cNvSpPr txBox="1"/>
              <p:nvPr/>
            </p:nvSpPr>
            <p:spPr>
              <a:xfrm>
                <a:off x="5249778" y="4993501"/>
                <a:ext cx="30058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CL" sz="28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778" y="4993501"/>
                <a:ext cx="300588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/>
              <p:cNvSpPr txBox="1"/>
              <p:nvPr/>
            </p:nvSpPr>
            <p:spPr>
              <a:xfrm>
                <a:off x="5249778" y="3611829"/>
                <a:ext cx="29281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CL" sz="28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778" y="3611829"/>
                <a:ext cx="29281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/>
          <p:cNvSpPr txBox="1"/>
          <p:nvPr/>
        </p:nvSpPr>
        <p:spPr>
          <a:xfrm>
            <a:off x="6360691" y="4279630"/>
            <a:ext cx="39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/>
              <p:cNvSpPr txBox="1"/>
              <p:nvPr/>
            </p:nvSpPr>
            <p:spPr>
              <a:xfrm>
                <a:off x="9237170" y="3906188"/>
                <a:ext cx="24878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CL" sz="28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170" y="3906188"/>
                <a:ext cx="248786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/>
          <p:cNvCxnSpPr>
            <a:stCxn id="8" idx="3"/>
            <a:endCxn id="4" idx="1"/>
          </p:cNvCxnSpPr>
          <p:nvPr/>
        </p:nvCxnSpPr>
        <p:spPr>
          <a:xfrm flipV="1">
            <a:off x="1810752" y="3033193"/>
            <a:ext cx="1140992" cy="1088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8" idx="3"/>
            <a:endCxn id="5" idx="1"/>
          </p:cNvCxnSpPr>
          <p:nvPr/>
        </p:nvCxnSpPr>
        <p:spPr>
          <a:xfrm flipV="1">
            <a:off x="1810752" y="3824853"/>
            <a:ext cx="1140992" cy="2967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8" idx="3"/>
          </p:cNvCxnSpPr>
          <p:nvPr/>
        </p:nvCxnSpPr>
        <p:spPr>
          <a:xfrm>
            <a:off x="1810752" y="4121632"/>
            <a:ext cx="1124953" cy="4114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8" idx="3"/>
            <a:endCxn id="6" idx="1"/>
          </p:cNvCxnSpPr>
          <p:nvPr/>
        </p:nvCxnSpPr>
        <p:spPr>
          <a:xfrm>
            <a:off x="1810752" y="4121632"/>
            <a:ext cx="1140992" cy="10804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4" idx="3"/>
            <a:endCxn id="9" idx="1"/>
          </p:cNvCxnSpPr>
          <p:nvPr/>
        </p:nvCxnSpPr>
        <p:spPr>
          <a:xfrm>
            <a:off x="3930312" y="3033193"/>
            <a:ext cx="13114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5" idx="3"/>
            <a:endCxn id="11" idx="1"/>
          </p:cNvCxnSpPr>
          <p:nvPr/>
        </p:nvCxnSpPr>
        <p:spPr>
          <a:xfrm>
            <a:off x="3930312" y="3824853"/>
            <a:ext cx="1319466" cy="24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stCxn id="6" idx="3"/>
            <a:endCxn id="10" idx="1"/>
          </p:cNvCxnSpPr>
          <p:nvPr/>
        </p:nvCxnSpPr>
        <p:spPr>
          <a:xfrm>
            <a:off x="3930312" y="5202052"/>
            <a:ext cx="1319466" cy="68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>
            <a:stCxn id="9" idx="3"/>
            <a:endCxn id="13" idx="1"/>
          </p:cNvCxnSpPr>
          <p:nvPr/>
        </p:nvCxnSpPr>
        <p:spPr>
          <a:xfrm>
            <a:off x="8194744" y="3033193"/>
            <a:ext cx="1042426" cy="1088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11" idx="3"/>
            <a:endCxn id="13" idx="1"/>
          </p:cNvCxnSpPr>
          <p:nvPr/>
        </p:nvCxnSpPr>
        <p:spPr>
          <a:xfrm>
            <a:off x="8177952" y="3827273"/>
            <a:ext cx="1059218" cy="294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endCxn id="13" idx="1"/>
          </p:cNvCxnSpPr>
          <p:nvPr/>
        </p:nvCxnSpPr>
        <p:spPr>
          <a:xfrm flipV="1">
            <a:off x="8211536" y="4121632"/>
            <a:ext cx="1025634" cy="419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10" idx="3"/>
            <a:endCxn id="13" idx="1"/>
          </p:cNvCxnSpPr>
          <p:nvPr/>
        </p:nvCxnSpPr>
        <p:spPr>
          <a:xfrm flipV="1">
            <a:off x="8255665" y="4121632"/>
            <a:ext cx="981505" cy="1087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635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Results</a:t>
            </a:r>
            <a:r>
              <a:rPr lang="es-CL" dirty="0"/>
              <a:t> (HOG)</a:t>
            </a:r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29" y="1784472"/>
            <a:ext cx="1547373" cy="206316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19" y="4162202"/>
            <a:ext cx="1475599" cy="22133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374" y="2290215"/>
            <a:ext cx="2373213" cy="155742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212" y="1784472"/>
            <a:ext cx="1363987" cy="20571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824" y="2083004"/>
            <a:ext cx="2652132" cy="17753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29" y="4162202"/>
            <a:ext cx="1646110" cy="21948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01" y="4633699"/>
            <a:ext cx="2297756" cy="172331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01" y="1784472"/>
            <a:ext cx="1547374" cy="206316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0" y="4162202"/>
            <a:ext cx="1660049" cy="221339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991" y="4744372"/>
            <a:ext cx="2418965" cy="161264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" y="2635861"/>
            <a:ext cx="1764071" cy="26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47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Results</a:t>
            </a:r>
            <a:r>
              <a:rPr lang="es-CL" dirty="0"/>
              <a:t> (GHD)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2" y="2185042"/>
            <a:ext cx="2428055" cy="161870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140" y="1985911"/>
            <a:ext cx="2423778" cy="181783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95" y="4206441"/>
            <a:ext cx="1485312" cy="2124403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044" y="5071366"/>
            <a:ext cx="2315137" cy="125947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618" y="4740441"/>
            <a:ext cx="2120536" cy="159040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91" y="4355431"/>
            <a:ext cx="1481559" cy="197541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495" y="4606517"/>
            <a:ext cx="2299101" cy="172432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7" y="2621903"/>
            <a:ext cx="1594113" cy="2363685"/>
          </a:xfrm>
          <a:prstGeom prst="rect">
            <a:avLst/>
          </a:prstGeom>
        </p:spPr>
      </p:pic>
      <p:pic>
        <p:nvPicPr>
          <p:cNvPr id="22" name="Marcador de contenido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354" y="1679527"/>
            <a:ext cx="1479792" cy="212421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2" y="2065309"/>
            <a:ext cx="2428055" cy="1618703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140" y="1866178"/>
            <a:ext cx="2423778" cy="1817834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781" y="1679527"/>
            <a:ext cx="1328045" cy="2124218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689" y="1679527"/>
            <a:ext cx="1593164" cy="21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30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Results</a:t>
            </a:r>
            <a:r>
              <a:rPr lang="es-CL" dirty="0"/>
              <a:t> (CLD)</a:t>
            </a:r>
          </a:p>
        </p:txBody>
      </p:sp>
      <p:pic>
        <p:nvPicPr>
          <p:cNvPr id="4" name="Marcador de contenido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118" y="2614863"/>
            <a:ext cx="1643646" cy="2472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48" y="2616133"/>
            <a:ext cx="1642800" cy="247077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779" y="2614863"/>
            <a:ext cx="1854032" cy="247204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442" y="2614863"/>
            <a:ext cx="1854032" cy="24720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106" y="3144253"/>
            <a:ext cx="1941950" cy="194265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41" y="2614865"/>
            <a:ext cx="1667192" cy="247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99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Results</a:t>
            </a:r>
            <a:r>
              <a:rPr lang="es-CL" dirty="0"/>
              <a:t> (CLD)</a:t>
            </a:r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17" y="2409078"/>
            <a:ext cx="1848905" cy="138667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430" y="2409078"/>
            <a:ext cx="1846565" cy="13849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188" y="1722538"/>
            <a:ext cx="1553598" cy="20714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856" y="2458140"/>
            <a:ext cx="2060123" cy="13358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74" y="4630137"/>
            <a:ext cx="1759485" cy="13196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055" y="4513045"/>
            <a:ext cx="1915608" cy="143670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421" y="4567843"/>
            <a:ext cx="1842542" cy="13819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153" y="4567843"/>
            <a:ext cx="1842543" cy="138190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03" y="2409078"/>
            <a:ext cx="1858177" cy="138492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825" y="4511531"/>
            <a:ext cx="1890373" cy="141778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8" y="2973911"/>
            <a:ext cx="1791028" cy="21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35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Summary</a:t>
            </a:r>
            <a:endParaRPr lang="es-CL" dirty="0"/>
          </a:p>
        </p:txBody>
      </p:sp>
      <p:sp>
        <p:nvSpPr>
          <p:cNvPr id="3" name="Shape 196"/>
          <p:cNvSpPr txBox="1">
            <a:spLocks/>
          </p:cNvSpPr>
          <p:nvPr/>
        </p:nvSpPr>
        <p:spPr>
          <a:xfrm>
            <a:off x="2464504" y="1883903"/>
            <a:ext cx="6925682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5400" b="1" dirty="0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13 Hours</a:t>
            </a:r>
          </a:p>
        </p:txBody>
      </p:sp>
      <p:sp>
        <p:nvSpPr>
          <p:cNvPr id="4" name="Shape 197"/>
          <p:cNvSpPr txBox="1">
            <a:spLocks/>
          </p:cNvSpPr>
          <p:nvPr/>
        </p:nvSpPr>
        <p:spPr>
          <a:xfrm>
            <a:off x="2464504" y="2468404"/>
            <a:ext cx="6925682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" sz="2400" dirty="0"/>
              <a:t>Computation time of k-NN per descriptor</a:t>
            </a:r>
            <a:endParaRPr lang="en" sz="1600" dirty="0"/>
          </a:p>
        </p:txBody>
      </p:sp>
      <p:sp>
        <p:nvSpPr>
          <p:cNvPr id="5" name="Shape 198"/>
          <p:cNvSpPr txBox="1">
            <a:spLocks/>
          </p:cNvSpPr>
          <p:nvPr/>
        </p:nvSpPr>
        <p:spPr>
          <a:xfrm>
            <a:off x="2464503" y="4849850"/>
            <a:ext cx="9082727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5400" b="1" dirty="0">
                <a:solidFill>
                  <a:srgbClr val="7ECEFD"/>
                </a:solidFill>
                <a:latin typeface="Lato"/>
                <a:ea typeface="Lato"/>
                <a:cs typeface="Lato"/>
                <a:sym typeface="Lato"/>
              </a:rPr>
              <a:t>442,959,000 Similarity Links</a:t>
            </a:r>
          </a:p>
        </p:txBody>
      </p:sp>
      <p:sp>
        <p:nvSpPr>
          <p:cNvPr id="6" name="Shape 199"/>
          <p:cNvSpPr txBox="1">
            <a:spLocks/>
          </p:cNvSpPr>
          <p:nvPr/>
        </p:nvSpPr>
        <p:spPr>
          <a:xfrm>
            <a:off x="2546565" y="5469014"/>
            <a:ext cx="6925682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" sz="2400" dirty="0"/>
              <a:t>In total</a:t>
            </a:r>
          </a:p>
        </p:txBody>
      </p:sp>
      <p:sp>
        <p:nvSpPr>
          <p:cNvPr id="7" name="Shape 200"/>
          <p:cNvSpPr txBox="1">
            <a:spLocks/>
          </p:cNvSpPr>
          <p:nvPr/>
        </p:nvSpPr>
        <p:spPr>
          <a:xfrm>
            <a:off x="2464504" y="3425491"/>
            <a:ext cx="6925682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5400" b="1" dirty="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3 Graphs</a:t>
            </a:r>
            <a:endParaRPr lang="en" b="1" dirty="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Shape 201"/>
          <p:cNvSpPr txBox="1">
            <a:spLocks/>
          </p:cNvSpPr>
          <p:nvPr/>
        </p:nvSpPr>
        <p:spPr>
          <a:xfrm>
            <a:off x="2499672" y="4009487"/>
            <a:ext cx="8900831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" sz="2400" dirty="0"/>
              <a:t>Containing similarity relations: 14.7M nodes, 150M edges each</a:t>
            </a:r>
          </a:p>
        </p:txBody>
      </p:sp>
      <p:sp>
        <p:nvSpPr>
          <p:cNvPr id="9" name="Shape 202"/>
          <p:cNvSpPr/>
          <p:nvPr/>
        </p:nvSpPr>
        <p:spPr>
          <a:xfrm>
            <a:off x="1524003" y="1823790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050"/>
          </a:p>
        </p:txBody>
      </p:sp>
      <p:sp>
        <p:nvSpPr>
          <p:cNvPr id="10" name="Shape 203"/>
          <p:cNvSpPr/>
          <p:nvPr/>
        </p:nvSpPr>
        <p:spPr>
          <a:xfrm>
            <a:off x="1524003" y="3377100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050"/>
          </a:p>
        </p:txBody>
      </p:sp>
      <p:sp>
        <p:nvSpPr>
          <p:cNvPr id="11" name="Shape 204"/>
          <p:cNvSpPr/>
          <p:nvPr/>
        </p:nvSpPr>
        <p:spPr>
          <a:xfrm>
            <a:off x="1524003" y="4813180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69344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build="p"/>
      <p:bldP spid="7" grpId="0"/>
      <p:bldP spid="8" grpId="0" build="p"/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Similarity</a:t>
            </a:r>
            <a:r>
              <a:rPr lang="es-CL" dirty="0"/>
              <a:t> </a:t>
            </a:r>
            <a:r>
              <a:rPr lang="es-CL" dirty="0" err="1"/>
              <a:t>Graph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08" y="1684301"/>
            <a:ext cx="7104583" cy="4942319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00" y="641071"/>
            <a:ext cx="1390973" cy="20864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16" y="641071"/>
            <a:ext cx="1407147" cy="2086459"/>
          </a:xfrm>
          <a:prstGeom prst="rect">
            <a:avLst/>
          </a:prstGeom>
        </p:spPr>
      </p:pic>
      <p:cxnSp>
        <p:nvCxnSpPr>
          <p:cNvPr id="6" name="Conector recto de flecha 5"/>
          <p:cNvCxnSpPr>
            <a:stCxn id="5" idx="3"/>
            <a:endCxn id="4" idx="1"/>
          </p:cNvCxnSpPr>
          <p:nvPr/>
        </p:nvCxnSpPr>
        <p:spPr>
          <a:xfrm>
            <a:off x="8071463" y="1684301"/>
            <a:ext cx="8599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8059812" y="1397087"/>
            <a:ext cx="1076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onsolas" panose="020B0609020204030204" pitchFamily="49" charset="0"/>
              </a:rPr>
              <a:t>similar</a:t>
            </a:r>
            <a:endParaRPr lang="es-CL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26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222" y="257907"/>
            <a:ext cx="7665556" cy="628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60348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7200" dirty="0">
                <a:solidFill>
                  <a:srgbClr val="7ECEFD"/>
                </a:solidFill>
              </a:rPr>
              <a:t>6.</a:t>
            </a:r>
          </a:p>
          <a:p>
            <a:r>
              <a:rPr lang="en" dirty="0"/>
              <a:t>The Knowledge-Base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3950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IMGpedia</a:t>
            </a:r>
            <a:r>
              <a:rPr lang="es-CL" dirty="0"/>
              <a:t> </a:t>
            </a:r>
            <a:r>
              <a:rPr lang="es-CL" dirty="0" err="1"/>
              <a:t>Ontology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56" y="2210210"/>
            <a:ext cx="10905021" cy="337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17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Links to </a:t>
            </a:r>
            <a:r>
              <a:rPr lang="es-CL" dirty="0" err="1"/>
              <a:t>DBpedia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066" y="1747887"/>
            <a:ext cx="524900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59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Links to </a:t>
            </a:r>
            <a:r>
              <a:rPr lang="es-CL" dirty="0" err="1"/>
              <a:t>DBpedia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067" y="2636695"/>
            <a:ext cx="2021742" cy="2703165"/>
          </a:xfrm>
          <a:prstGeom prst="rect">
            <a:avLst/>
          </a:prstGeom>
        </p:spPr>
      </p:pic>
      <p:cxnSp>
        <p:nvCxnSpPr>
          <p:cNvPr id="4" name="Conector recto de flecha 3"/>
          <p:cNvCxnSpPr>
            <a:stCxn id="3" idx="3"/>
            <a:endCxn id="8" idx="1"/>
          </p:cNvCxnSpPr>
          <p:nvPr/>
        </p:nvCxnSpPr>
        <p:spPr>
          <a:xfrm flipV="1">
            <a:off x="4389809" y="3988277"/>
            <a:ext cx="237908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4672142" y="3618945"/>
            <a:ext cx="181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800" dirty="0" err="1">
                <a:latin typeface="Consolas" panose="020B0609020204030204" pitchFamily="49" charset="0"/>
              </a:rPr>
              <a:t>imo:appearsIn</a:t>
            </a:r>
            <a:endParaRPr lang="es-CL" dirty="0">
              <a:latin typeface="Consolas" panose="020B0609020204030204" pitchFamily="49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768898" y="3757444"/>
            <a:ext cx="382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 err="1">
                <a:latin typeface="Consolas" panose="020B0609020204030204" pitchFamily="49" charset="0"/>
              </a:rPr>
              <a:t>dbr:Quentin_Tarantino</a:t>
            </a:r>
            <a:endParaRPr lang="es-CL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061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Data </a:t>
            </a:r>
            <a:r>
              <a:rPr lang="es-CL" dirty="0" err="1"/>
              <a:t>Structure</a:t>
            </a:r>
            <a:endParaRPr lang="es-CL" dirty="0"/>
          </a:p>
        </p:txBody>
      </p:sp>
      <p:sp>
        <p:nvSpPr>
          <p:cNvPr id="3" name="Elipse 2"/>
          <p:cNvSpPr/>
          <p:nvPr/>
        </p:nvSpPr>
        <p:spPr>
          <a:xfrm>
            <a:off x="854953" y="3578575"/>
            <a:ext cx="2389238" cy="8111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600"/>
          </a:p>
        </p:txBody>
      </p:sp>
      <p:sp>
        <p:nvSpPr>
          <p:cNvPr id="4" name="CuadroTexto 3"/>
          <p:cNvSpPr txBox="1"/>
          <p:nvPr/>
        </p:nvSpPr>
        <p:spPr>
          <a:xfrm>
            <a:off x="1108285" y="3806865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600" dirty="0" err="1">
                <a:latin typeface="Consolas" panose="020B0609020204030204" pitchFamily="49" charset="0"/>
              </a:rPr>
              <a:t>im:bachelet.jpg</a:t>
            </a:r>
            <a:endParaRPr lang="es-CL" sz="1600" dirty="0">
              <a:latin typeface="Consolas" panose="020B0609020204030204" pitchFamily="49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95964" y="2265972"/>
            <a:ext cx="803089" cy="530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600"/>
          </a:p>
        </p:txBody>
      </p:sp>
      <p:sp>
        <p:nvSpPr>
          <p:cNvPr id="6" name="Rectángulo 5"/>
          <p:cNvSpPr/>
          <p:nvPr/>
        </p:nvSpPr>
        <p:spPr>
          <a:xfrm>
            <a:off x="2477267" y="2265972"/>
            <a:ext cx="803089" cy="530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600"/>
          </a:p>
        </p:txBody>
      </p:sp>
      <p:cxnSp>
        <p:nvCxnSpPr>
          <p:cNvPr id="7" name="Conector recto de flecha 6"/>
          <p:cNvCxnSpPr>
            <a:stCxn id="3" idx="1"/>
            <a:endCxn id="5" idx="2"/>
          </p:cNvCxnSpPr>
          <p:nvPr/>
        </p:nvCxnSpPr>
        <p:spPr>
          <a:xfrm flipH="1" flipV="1">
            <a:off x="1197509" y="2796914"/>
            <a:ext cx="7340" cy="900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>
            <a:stCxn id="3" idx="7"/>
            <a:endCxn id="6" idx="2"/>
          </p:cNvCxnSpPr>
          <p:nvPr/>
        </p:nvCxnSpPr>
        <p:spPr>
          <a:xfrm flipH="1" flipV="1">
            <a:off x="2878812" y="2796914"/>
            <a:ext cx="15483" cy="900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1149919" y="3047635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dirty="0" err="1">
                <a:latin typeface="Consolas" panose="020B0609020204030204" pitchFamily="49" charset="0"/>
              </a:rPr>
              <a:t>imo:height</a:t>
            </a:r>
            <a:endParaRPr lang="es-CL" sz="1600" dirty="0">
              <a:latin typeface="Consolas" panose="020B0609020204030204" pitchFamily="49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836150" y="305255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dirty="0" err="1">
                <a:latin typeface="Consolas" panose="020B0609020204030204" pitchFamily="49" charset="0"/>
              </a:rPr>
              <a:t>imo:width</a:t>
            </a:r>
            <a:endParaRPr lang="es-CL" sz="1600" dirty="0">
              <a:latin typeface="Consolas" panose="020B0609020204030204" pitchFamily="49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909370" y="2346777"/>
            <a:ext cx="521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600" dirty="0">
                <a:latin typeface="Consolas" panose="020B0609020204030204" pitchFamily="49" charset="0"/>
              </a:rPr>
              <a:t>300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596928" y="2365817"/>
            <a:ext cx="579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onsolas" panose="020B0609020204030204" pitchFamily="49" charset="0"/>
              </a:rPr>
              <a:t>400</a:t>
            </a:r>
          </a:p>
        </p:txBody>
      </p:sp>
      <p:sp>
        <p:nvSpPr>
          <p:cNvPr id="13" name="Elipse 12"/>
          <p:cNvSpPr/>
          <p:nvPr/>
        </p:nvSpPr>
        <p:spPr>
          <a:xfrm>
            <a:off x="4351173" y="4613382"/>
            <a:ext cx="2389238" cy="8111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600"/>
          </a:p>
        </p:txBody>
      </p:sp>
      <p:sp>
        <p:nvSpPr>
          <p:cNvPr id="14" name="CuadroTexto 13"/>
          <p:cNvSpPr txBox="1"/>
          <p:nvPr/>
        </p:nvSpPr>
        <p:spPr>
          <a:xfrm>
            <a:off x="4502054" y="4843556"/>
            <a:ext cx="1980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600" dirty="0" err="1">
                <a:latin typeface="Consolas" panose="020B0609020204030204" pitchFamily="49" charset="0"/>
              </a:rPr>
              <a:t>wcf:bachelet.jpg</a:t>
            </a:r>
            <a:endParaRPr lang="es-CL" sz="1600" dirty="0">
              <a:latin typeface="Consolas" panose="020B0609020204030204" pitchFamily="49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7512751" y="3475959"/>
            <a:ext cx="2881615" cy="1007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600"/>
          </a:p>
        </p:txBody>
      </p:sp>
      <p:sp>
        <p:nvSpPr>
          <p:cNvPr id="16" name="CuadroTexto 15"/>
          <p:cNvSpPr txBox="1"/>
          <p:nvPr/>
        </p:nvSpPr>
        <p:spPr>
          <a:xfrm>
            <a:off x="7701803" y="3777990"/>
            <a:ext cx="2541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600" dirty="0" err="1">
                <a:latin typeface="Consolas" panose="020B0609020204030204" pitchFamily="49" charset="0"/>
              </a:rPr>
              <a:t>dbr:Michelle_Bachelet</a:t>
            </a:r>
            <a:endParaRPr lang="es-CL" sz="1600" dirty="0">
              <a:latin typeface="Consolas" panose="020B0609020204030204" pitchFamily="49" charset="0"/>
            </a:endParaRPr>
          </a:p>
        </p:txBody>
      </p:sp>
      <p:cxnSp>
        <p:nvCxnSpPr>
          <p:cNvPr id="17" name="Conector recto de flecha 16"/>
          <p:cNvCxnSpPr>
            <a:stCxn id="3" idx="5"/>
            <a:endCxn id="13" idx="2"/>
          </p:cNvCxnSpPr>
          <p:nvPr/>
        </p:nvCxnSpPr>
        <p:spPr>
          <a:xfrm>
            <a:off x="2894295" y="4270945"/>
            <a:ext cx="1456878" cy="748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3" idx="6"/>
            <a:endCxn id="15" idx="2"/>
          </p:cNvCxnSpPr>
          <p:nvPr/>
        </p:nvCxnSpPr>
        <p:spPr>
          <a:xfrm flipV="1">
            <a:off x="3244191" y="3979863"/>
            <a:ext cx="4268560" cy="4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4784186" y="3662176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dirty="0" err="1">
                <a:latin typeface="Consolas" panose="020B0609020204030204" pitchFamily="49" charset="0"/>
              </a:rPr>
              <a:t>imo:appearsIn</a:t>
            </a:r>
            <a:endParaRPr lang="es-CL" sz="1600" dirty="0">
              <a:latin typeface="Consolas" panose="020B0609020204030204" pitchFamily="49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3345297" y="4279038"/>
            <a:ext cx="1418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 err="1">
                <a:latin typeface="Consolas" panose="020B0609020204030204" pitchFamily="49" charset="0"/>
              </a:rPr>
              <a:t>imo:fileURL</a:t>
            </a:r>
            <a:endParaRPr lang="es-CL" sz="1600" dirty="0">
              <a:latin typeface="Consolas" panose="020B0609020204030204" pitchFamily="49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7606158" y="5220568"/>
            <a:ext cx="2713704" cy="530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600"/>
          </a:p>
        </p:txBody>
      </p:sp>
      <p:sp>
        <p:nvSpPr>
          <p:cNvPr id="22" name="CuadroTexto 21"/>
          <p:cNvSpPr txBox="1"/>
          <p:nvPr/>
        </p:nvSpPr>
        <p:spPr>
          <a:xfrm>
            <a:off x="7703625" y="5330004"/>
            <a:ext cx="2539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latin typeface="Consolas" panose="020B0609020204030204" pitchFamily="49" charset="0"/>
              </a:rPr>
              <a:t>“</a:t>
            </a:r>
            <a:r>
              <a:rPr lang="es-CL" sz="1600" dirty="0" err="1">
                <a:latin typeface="Consolas" panose="020B0609020204030204" pitchFamily="49" charset="0"/>
              </a:rPr>
              <a:t>President</a:t>
            </a:r>
            <a:r>
              <a:rPr lang="es-CL" sz="1600" dirty="0">
                <a:latin typeface="Consolas" panose="020B0609020204030204" pitchFamily="49" charset="0"/>
              </a:rPr>
              <a:t> of Chile”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6667183" y="2216816"/>
            <a:ext cx="2531805" cy="530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600"/>
          </a:p>
        </p:txBody>
      </p:sp>
      <p:sp>
        <p:nvSpPr>
          <p:cNvPr id="24" name="CuadroTexto 23"/>
          <p:cNvSpPr txBox="1"/>
          <p:nvPr/>
        </p:nvSpPr>
        <p:spPr>
          <a:xfrm>
            <a:off x="6667182" y="2316661"/>
            <a:ext cx="2635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onsolas" panose="020B0609020204030204" pitchFamily="49" charset="0"/>
              </a:rPr>
              <a:t>“Michelle Bachelet”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8510708" y="1469565"/>
            <a:ext cx="2915276" cy="530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600"/>
          </a:p>
        </p:txBody>
      </p:sp>
      <p:sp>
        <p:nvSpPr>
          <p:cNvPr id="26" name="CuadroTexto 25"/>
          <p:cNvSpPr txBox="1"/>
          <p:nvPr/>
        </p:nvSpPr>
        <p:spPr>
          <a:xfrm>
            <a:off x="8495960" y="1539902"/>
            <a:ext cx="3019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onsolas" panose="020B0609020204030204" pitchFamily="49" charset="0"/>
              </a:rPr>
              <a:t>"1951-09-29"^^</a:t>
            </a:r>
            <a:r>
              <a:rPr lang="es-CL" sz="1600" dirty="0" err="1">
                <a:latin typeface="Consolas" panose="020B0609020204030204" pitchFamily="49" charset="0"/>
              </a:rPr>
              <a:t>xsd:date</a:t>
            </a:r>
            <a:endParaRPr lang="es-CL" sz="1600" dirty="0">
              <a:latin typeface="Consolas" panose="020B0609020204030204" pitchFamily="49" charset="0"/>
            </a:endParaRPr>
          </a:p>
        </p:txBody>
      </p:sp>
      <p:cxnSp>
        <p:nvCxnSpPr>
          <p:cNvPr id="27" name="Conector recto de flecha 26"/>
          <p:cNvCxnSpPr>
            <a:stCxn id="15" idx="4"/>
            <a:endCxn id="21" idx="0"/>
          </p:cNvCxnSpPr>
          <p:nvPr/>
        </p:nvCxnSpPr>
        <p:spPr>
          <a:xfrm>
            <a:off x="8953559" y="4483766"/>
            <a:ext cx="9451" cy="736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>
            <a:stCxn id="15" idx="7"/>
            <a:endCxn id="25" idx="2"/>
          </p:cNvCxnSpPr>
          <p:nvPr/>
        </p:nvCxnSpPr>
        <p:spPr>
          <a:xfrm flipH="1" flipV="1">
            <a:off x="9968346" y="2000507"/>
            <a:ext cx="4017" cy="1623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15" idx="1"/>
            <a:endCxn id="23" idx="2"/>
          </p:cNvCxnSpPr>
          <p:nvPr/>
        </p:nvCxnSpPr>
        <p:spPr>
          <a:xfrm flipH="1" flipV="1">
            <a:off x="7933086" y="2747758"/>
            <a:ext cx="1668" cy="875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uadroTexto 29"/>
          <p:cNvSpPr txBox="1"/>
          <p:nvPr/>
        </p:nvSpPr>
        <p:spPr>
          <a:xfrm>
            <a:off x="8952555" y="4635544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dirty="0" err="1">
                <a:latin typeface="Consolas" panose="020B0609020204030204" pitchFamily="49" charset="0"/>
              </a:rPr>
              <a:t>dbo:office</a:t>
            </a:r>
            <a:endParaRPr lang="es-CL" sz="1600" dirty="0">
              <a:latin typeface="Consolas" panose="020B0609020204030204" pitchFamily="49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9916109" y="2782165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dirty="0" err="1">
                <a:latin typeface="Consolas" panose="020B0609020204030204" pitchFamily="49" charset="0"/>
              </a:rPr>
              <a:t>dbo:birthDate</a:t>
            </a:r>
            <a:endParaRPr lang="es-CL" sz="1600" dirty="0">
              <a:latin typeface="Consolas" panose="020B0609020204030204" pitchFamily="49" charset="0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7900503" y="2964061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dirty="0" err="1">
                <a:latin typeface="Consolas" panose="020B0609020204030204" pitchFamily="49" charset="0"/>
              </a:rPr>
              <a:t>dbo:name</a:t>
            </a:r>
            <a:endParaRPr lang="es-CL" sz="1600" dirty="0">
              <a:latin typeface="Consolas" panose="020B0609020204030204" pitchFamily="49" charset="0"/>
            </a:endParaRPr>
          </a:p>
        </p:txBody>
      </p:sp>
      <p:cxnSp>
        <p:nvCxnSpPr>
          <p:cNvPr id="33" name="Conector recto de flecha 32"/>
          <p:cNvCxnSpPr>
            <a:stCxn id="15" idx="3"/>
            <a:endCxn id="13" idx="6"/>
          </p:cNvCxnSpPr>
          <p:nvPr/>
        </p:nvCxnSpPr>
        <p:spPr>
          <a:xfrm flipH="1">
            <a:off x="6740411" y="4336176"/>
            <a:ext cx="1194343" cy="682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CuadroTexto 33"/>
          <p:cNvSpPr txBox="1"/>
          <p:nvPr/>
        </p:nvSpPr>
        <p:spPr>
          <a:xfrm>
            <a:off x="5915217" y="4274580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dirty="0" err="1">
                <a:latin typeface="Consolas" panose="020B0609020204030204" pitchFamily="49" charset="0"/>
              </a:rPr>
              <a:t>foaf:depiction</a:t>
            </a:r>
            <a:endParaRPr lang="es-CL" sz="1600" dirty="0">
              <a:latin typeface="Consolas" panose="020B0609020204030204" pitchFamily="49" charset="0"/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894277" y="5486035"/>
            <a:ext cx="1328173" cy="530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600"/>
          </a:p>
        </p:txBody>
      </p:sp>
      <p:sp>
        <p:nvSpPr>
          <p:cNvPr id="36" name="CuadroTexto 35"/>
          <p:cNvSpPr txBox="1"/>
          <p:nvPr/>
        </p:nvSpPr>
        <p:spPr>
          <a:xfrm>
            <a:off x="894276" y="5585880"/>
            <a:ext cx="1328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 err="1">
                <a:latin typeface="Consolas" panose="020B0609020204030204" pitchFamily="49" charset="0"/>
              </a:rPr>
              <a:t>imo:Image</a:t>
            </a:r>
            <a:endParaRPr lang="es-CL" sz="1600" dirty="0">
              <a:latin typeface="Consolas" panose="020B0609020204030204" pitchFamily="49" charset="0"/>
            </a:endParaRPr>
          </a:p>
        </p:txBody>
      </p:sp>
      <p:cxnSp>
        <p:nvCxnSpPr>
          <p:cNvPr id="37" name="Conector recto de flecha 36"/>
          <p:cNvCxnSpPr>
            <a:stCxn id="3" idx="4"/>
            <a:endCxn id="35" idx="0"/>
          </p:cNvCxnSpPr>
          <p:nvPr/>
        </p:nvCxnSpPr>
        <p:spPr>
          <a:xfrm flipH="1">
            <a:off x="1558364" y="4389737"/>
            <a:ext cx="491208" cy="1096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uadroTexto 37"/>
          <p:cNvSpPr txBox="1"/>
          <p:nvPr/>
        </p:nvSpPr>
        <p:spPr>
          <a:xfrm>
            <a:off x="761371" y="4676979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dirty="0" err="1">
                <a:latin typeface="Consolas" panose="020B0609020204030204" pitchFamily="49" charset="0"/>
              </a:rPr>
              <a:t>rdf:type</a:t>
            </a:r>
            <a:endParaRPr lang="es-CL" sz="1600" dirty="0">
              <a:latin typeface="Consolas" panose="020B0609020204030204" pitchFamily="49" charset="0"/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4502054" y="5839675"/>
            <a:ext cx="2389238" cy="8111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600"/>
          </a:p>
        </p:txBody>
      </p:sp>
      <p:sp>
        <p:nvSpPr>
          <p:cNvPr id="42" name="CuadroTexto 41"/>
          <p:cNvSpPr txBox="1"/>
          <p:nvPr/>
        </p:nvSpPr>
        <p:spPr>
          <a:xfrm>
            <a:off x="4701741" y="6075979"/>
            <a:ext cx="1980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600" dirty="0" err="1">
                <a:latin typeface="Consolas" panose="020B0609020204030204" pitchFamily="49" charset="0"/>
              </a:rPr>
              <a:t>dbc:bachelet.jpg</a:t>
            </a:r>
            <a:endParaRPr lang="es-CL" sz="1600" dirty="0">
              <a:latin typeface="Consolas" panose="020B0609020204030204" pitchFamily="49" charset="0"/>
            </a:endParaRPr>
          </a:p>
        </p:txBody>
      </p:sp>
      <p:cxnSp>
        <p:nvCxnSpPr>
          <p:cNvPr id="44" name="Conector recto de flecha 43"/>
          <p:cNvCxnSpPr>
            <a:stCxn id="3" idx="4"/>
            <a:endCxn id="41" idx="2"/>
          </p:cNvCxnSpPr>
          <p:nvPr/>
        </p:nvCxnSpPr>
        <p:spPr>
          <a:xfrm>
            <a:off x="2049572" y="4389737"/>
            <a:ext cx="2452482" cy="1855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2502976" y="5614768"/>
            <a:ext cx="1418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 err="1">
                <a:latin typeface="Consolas" panose="020B0609020204030204" pitchFamily="49" charset="0"/>
              </a:rPr>
              <a:t>owl:sameAs</a:t>
            </a:r>
            <a:endParaRPr lang="es-CL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766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Parse</a:t>
            </a:r>
            <a:r>
              <a:rPr lang="es-CL" dirty="0"/>
              <a:t> </a:t>
            </a:r>
            <a:r>
              <a:rPr lang="es-CL" dirty="0" err="1"/>
              <a:t>Raw</a:t>
            </a:r>
            <a:r>
              <a:rPr lang="es-CL" dirty="0"/>
              <a:t> Data to RDF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44" y="1812464"/>
            <a:ext cx="2638153" cy="3968903"/>
          </a:xfrm>
          <a:prstGeom prst="rect">
            <a:avLst/>
          </a:prstGeom>
        </p:spPr>
      </p:pic>
      <p:sp>
        <p:nvSpPr>
          <p:cNvPr id="4" name="Shape 204"/>
          <p:cNvSpPr/>
          <p:nvPr/>
        </p:nvSpPr>
        <p:spPr>
          <a:xfrm>
            <a:off x="3963019" y="3628103"/>
            <a:ext cx="3177706" cy="435180"/>
          </a:xfrm>
          <a:prstGeom prst="rightArrow">
            <a:avLst>
              <a:gd name="adj1" fmla="val 48928"/>
              <a:gd name="adj2" fmla="val 33389"/>
            </a:avLst>
          </a:prstGeom>
          <a:solidFill>
            <a:srgbClr val="0070C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050"/>
          </a:p>
        </p:txBody>
      </p:sp>
      <p:pic>
        <p:nvPicPr>
          <p:cNvPr id="45" name="Imagen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47" y="2765910"/>
            <a:ext cx="4332501" cy="21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93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6"/>
          <p:cNvSpPr txBox="1">
            <a:spLocks/>
          </p:cNvSpPr>
          <p:nvPr/>
        </p:nvSpPr>
        <p:spPr>
          <a:xfrm>
            <a:off x="2452783" y="885550"/>
            <a:ext cx="6925682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5400" b="1" dirty="0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14,765,300 Images</a:t>
            </a:r>
          </a:p>
        </p:txBody>
      </p:sp>
      <p:sp>
        <p:nvSpPr>
          <p:cNvPr id="5" name="Shape 197"/>
          <p:cNvSpPr txBox="1">
            <a:spLocks/>
          </p:cNvSpPr>
          <p:nvPr/>
        </p:nvSpPr>
        <p:spPr>
          <a:xfrm>
            <a:off x="2452783" y="1470051"/>
            <a:ext cx="6925682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" sz="2400" dirty="0"/>
              <a:t>Visual Entities</a:t>
            </a:r>
            <a:endParaRPr lang="en" sz="1600" dirty="0"/>
          </a:p>
        </p:txBody>
      </p:sp>
      <p:sp>
        <p:nvSpPr>
          <p:cNvPr id="6" name="Shape 198"/>
          <p:cNvSpPr txBox="1">
            <a:spLocks/>
          </p:cNvSpPr>
          <p:nvPr/>
        </p:nvSpPr>
        <p:spPr>
          <a:xfrm>
            <a:off x="2452782" y="3851497"/>
            <a:ext cx="9082727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5400" b="1" dirty="0">
                <a:solidFill>
                  <a:srgbClr val="7ECEFD"/>
                </a:solidFill>
                <a:latin typeface="Lato"/>
                <a:ea typeface="Lato"/>
                <a:cs typeface="Lato"/>
                <a:sym typeface="Lato"/>
              </a:rPr>
              <a:t>442,959,000 Similarity Links</a:t>
            </a:r>
          </a:p>
        </p:txBody>
      </p:sp>
      <p:sp>
        <p:nvSpPr>
          <p:cNvPr id="7" name="Shape 199"/>
          <p:cNvSpPr txBox="1">
            <a:spLocks/>
          </p:cNvSpPr>
          <p:nvPr/>
        </p:nvSpPr>
        <p:spPr>
          <a:xfrm>
            <a:off x="2534844" y="4470661"/>
            <a:ext cx="6925682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" sz="2400" dirty="0"/>
              <a:t>Image Relations</a:t>
            </a:r>
          </a:p>
        </p:txBody>
      </p:sp>
      <p:sp>
        <p:nvSpPr>
          <p:cNvPr id="8" name="Shape 200"/>
          <p:cNvSpPr txBox="1">
            <a:spLocks/>
          </p:cNvSpPr>
          <p:nvPr/>
        </p:nvSpPr>
        <p:spPr>
          <a:xfrm>
            <a:off x="2452783" y="2427138"/>
            <a:ext cx="8133158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5400" b="1" dirty="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44,295,900 Descriptors</a:t>
            </a:r>
            <a:endParaRPr lang="en" b="1" dirty="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201"/>
          <p:cNvSpPr txBox="1">
            <a:spLocks/>
          </p:cNvSpPr>
          <p:nvPr/>
        </p:nvSpPr>
        <p:spPr>
          <a:xfrm>
            <a:off x="2487951" y="3011134"/>
            <a:ext cx="8273835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" sz="2400" dirty="0"/>
              <a:t>3 descriptors per image</a:t>
            </a:r>
          </a:p>
        </p:txBody>
      </p:sp>
      <p:sp>
        <p:nvSpPr>
          <p:cNvPr id="10" name="Shape 202"/>
          <p:cNvSpPr/>
          <p:nvPr/>
        </p:nvSpPr>
        <p:spPr>
          <a:xfrm>
            <a:off x="1512282" y="825437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050"/>
          </a:p>
        </p:txBody>
      </p:sp>
      <p:sp>
        <p:nvSpPr>
          <p:cNvPr id="11" name="Shape 203"/>
          <p:cNvSpPr/>
          <p:nvPr/>
        </p:nvSpPr>
        <p:spPr>
          <a:xfrm>
            <a:off x="1512282" y="2378747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050"/>
          </a:p>
        </p:txBody>
      </p:sp>
      <p:sp>
        <p:nvSpPr>
          <p:cNvPr id="12" name="Shape 204"/>
          <p:cNvSpPr/>
          <p:nvPr/>
        </p:nvSpPr>
        <p:spPr>
          <a:xfrm>
            <a:off x="1512282" y="3814827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050"/>
          </a:p>
        </p:txBody>
      </p:sp>
      <p:sp>
        <p:nvSpPr>
          <p:cNvPr id="14" name="Shape 198"/>
          <p:cNvSpPr txBox="1">
            <a:spLocks/>
          </p:cNvSpPr>
          <p:nvPr/>
        </p:nvSpPr>
        <p:spPr>
          <a:xfrm>
            <a:off x="2452781" y="5224992"/>
            <a:ext cx="9331179" cy="71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5400" b="1" dirty="0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12,683,424 Context Links</a:t>
            </a:r>
          </a:p>
        </p:txBody>
      </p:sp>
      <p:sp>
        <p:nvSpPr>
          <p:cNvPr id="15" name="Shape 199"/>
          <p:cNvSpPr txBox="1">
            <a:spLocks/>
          </p:cNvSpPr>
          <p:nvPr/>
        </p:nvSpPr>
        <p:spPr>
          <a:xfrm>
            <a:off x="2534843" y="5844156"/>
            <a:ext cx="6925682" cy="369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" sz="2400" dirty="0"/>
              <a:t>To DBpedia</a:t>
            </a:r>
          </a:p>
        </p:txBody>
      </p:sp>
      <p:sp>
        <p:nvSpPr>
          <p:cNvPr id="16" name="Shape 204"/>
          <p:cNvSpPr/>
          <p:nvPr/>
        </p:nvSpPr>
        <p:spPr>
          <a:xfrm>
            <a:off x="1512281" y="5188322"/>
            <a:ext cx="866435" cy="532736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0070C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56445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build="p"/>
      <p:bldP spid="8" grpId="0"/>
      <p:bldP spid="9" grpId="0" build="p"/>
      <p:bldP spid="10" grpId="0" animBg="1"/>
      <p:bldP spid="11" grpId="0" animBg="1"/>
      <p:bldP spid="12" grpId="0" animBg="1"/>
      <p:bldP spid="14" grpId="0"/>
      <p:bldP spid="15" grpId="0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SPARQL </a:t>
            </a:r>
            <a:r>
              <a:rPr lang="es-CL" dirty="0" err="1"/>
              <a:t>Endpoint</a:t>
            </a:r>
            <a:endParaRPr lang="es-CL" dirty="0"/>
          </a:p>
        </p:txBody>
      </p:sp>
      <p:sp>
        <p:nvSpPr>
          <p:cNvPr id="3" name="CuadroTexto 2"/>
          <p:cNvSpPr txBox="1"/>
          <p:nvPr/>
        </p:nvSpPr>
        <p:spPr>
          <a:xfrm>
            <a:off x="3379355" y="1781909"/>
            <a:ext cx="5117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 u="sng" dirty="0">
                <a:solidFill>
                  <a:srgbClr val="0070C0"/>
                </a:solidFill>
                <a:latin typeface="Raleway" panose="020B0604020202020204" charset="0"/>
              </a:rPr>
              <a:t>imgpedia.dcc.uchile.cl/</a:t>
            </a:r>
            <a:r>
              <a:rPr lang="es-CL" sz="2800" u="sng" dirty="0" err="1">
                <a:solidFill>
                  <a:srgbClr val="0070C0"/>
                </a:solidFill>
                <a:latin typeface="Raleway" panose="020B0604020202020204" charset="0"/>
              </a:rPr>
              <a:t>sparql</a:t>
            </a:r>
            <a:endParaRPr lang="es-CL" sz="2800" u="sng" dirty="0">
              <a:solidFill>
                <a:srgbClr val="0070C0"/>
              </a:solidFill>
              <a:latin typeface="Raleway" panose="020B060402020202020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93" y="2305129"/>
            <a:ext cx="5117106" cy="415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47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7200" dirty="0">
                <a:solidFill>
                  <a:srgbClr val="7ECEFD"/>
                </a:solidFill>
              </a:rPr>
              <a:t>7.</a:t>
            </a:r>
          </a:p>
          <a:p>
            <a:r>
              <a:rPr lang="en" dirty="0"/>
              <a:t>The Results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49102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9"/>
          <p:cNvSpPr txBox="1">
            <a:spLocks/>
          </p:cNvSpPr>
          <p:nvPr/>
        </p:nvSpPr>
        <p:spPr>
          <a:xfrm>
            <a:off x="2464350" y="2881053"/>
            <a:ext cx="6444600" cy="109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7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4,111,399,891</a:t>
            </a:r>
          </a:p>
        </p:txBody>
      </p:sp>
      <p:sp>
        <p:nvSpPr>
          <p:cNvPr id="3" name="Shape 190"/>
          <p:cNvSpPr txBox="1">
            <a:spLocks/>
          </p:cNvSpPr>
          <p:nvPr/>
        </p:nvSpPr>
        <p:spPr>
          <a:xfrm>
            <a:off x="2464350" y="4015349"/>
            <a:ext cx="64446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buFont typeface="Lato"/>
              <a:buNone/>
            </a:pPr>
            <a:r>
              <a:rPr lang="en" sz="2400" dirty="0">
                <a:solidFill>
                  <a:srgbClr val="FFFFFF"/>
                </a:solidFill>
              </a:rPr>
              <a:t>RDF Triples in IMGpedia</a:t>
            </a:r>
          </a:p>
        </p:txBody>
      </p:sp>
      <p:grpSp>
        <p:nvGrpSpPr>
          <p:cNvPr id="5" name="Shape 571"/>
          <p:cNvGrpSpPr/>
          <p:nvPr/>
        </p:nvGrpSpPr>
        <p:grpSpPr>
          <a:xfrm>
            <a:off x="840181" y="2759372"/>
            <a:ext cx="1375481" cy="1339260"/>
            <a:chOff x="5241175" y="4959100"/>
            <a:chExt cx="539775" cy="517775"/>
          </a:xfrm>
        </p:grpSpPr>
        <p:sp>
          <p:nvSpPr>
            <p:cNvPr id="6" name="Shape 57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Shape 57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Shape 57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Shape 57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57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57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8827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276" y="1850393"/>
            <a:ext cx="8491448" cy="298091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125194" y="3684895"/>
            <a:ext cx="32618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CL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desserts</a:t>
            </a:r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L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L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lemon</a:t>
            </a:r>
            <a:endParaRPr lang="es-C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56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Use-cases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138989" y="2092925"/>
            <a:ext cx="94339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DISTINCT</a:t>
            </a:r>
            <a:r>
              <a:rPr lang="es-CL" sz="2400" dirty="0">
                <a:latin typeface="Consolas" panose="020B0609020204030204" pitchFamily="49" charset="0"/>
              </a:rPr>
              <a:t> ?Target</a:t>
            </a:r>
          </a:p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es-CL" sz="2400" dirty="0">
                <a:latin typeface="Consolas" panose="020B0609020204030204" pitchFamily="49" charset="0"/>
              </a:rPr>
              <a:t> {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	im:Hopsten_Marktplatz_3.jpg </a:t>
            </a:r>
            <a:r>
              <a:rPr lang="es-CL" sz="2400" dirty="0" err="1">
                <a:latin typeface="Consolas" panose="020B0609020204030204" pitchFamily="49" charset="0"/>
              </a:rPr>
              <a:t>imo:similar</a:t>
            </a:r>
            <a:r>
              <a:rPr lang="es-CL" sz="2400" dirty="0">
                <a:latin typeface="Consolas" panose="020B0609020204030204" pitchFamily="49" charset="0"/>
              </a:rPr>
              <a:t> ?Target .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10" y="3980088"/>
            <a:ext cx="1904343" cy="25391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980088"/>
            <a:ext cx="1770678" cy="25417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484" y="4037385"/>
            <a:ext cx="1762700" cy="25211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785" y="4660348"/>
            <a:ext cx="2478485" cy="18588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6" y="4660348"/>
            <a:ext cx="2780790" cy="186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3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Use-cases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165684" y="205338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sz="2400" dirty="0">
              <a:latin typeface="Consolas" panose="020B0609020204030204" pitchFamily="49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89810" y="1690688"/>
            <a:ext cx="960391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DISTINCT</a:t>
            </a:r>
            <a:r>
              <a:rPr lang="es-CL" sz="2400" dirty="0">
                <a:latin typeface="Consolas" panose="020B0609020204030204" pitchFamily="49" charset="0"/>
              </a:rPr>
              <a:t> ?Target ?</a:t>
            </a:r>
            <a:r>
              <a:rPr lang="es-CL" sz="2400" dirty="0" err="1">
                <a:latin typeface="Consolas" panose="020B0609020204030204" pitchFamily="49" charset="0"/>
              </a:rPr>
              <a:t>Distance</a:t>
            </a:r>
            <a:endParaRPr lang="es-CL" sz="2400" dirty="0">
              <a:latin typeface="Consolas" panose="020B0609020204030204" pitchFamily="49" charset="0"/>
            </a:endParaRPr>
          </a:p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es-CL" sz="2400" dirty="0">
                <a:latin typeface="Consolas" panose="020B0609020204030204" pitchFamily="49" charset="0"/>
              </a:rPr>
              <a:t> {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	?</a:t>
            </a:r>
            <a:r>
              <a:rPr lang="es-CL" sz="2400" dirty="0" err="1">
                <a:latin typeface="Consolas" panose="020B0609020204030204" pitchFamily="49" charset="0"/>
              </a:rPr>
              <a:t>rel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dirty="0" err="1">
                <a:latin typeface="Consolas" panose="020B0609020204030204" pitchFamily="49" charset="0"/>
              </a:rPr>
              <a:t>imo:sourceImage</a:t>
            </a:r>
            <a:r>
              <a:rPr lang="es-CL" sz="2400" dirty="0">
                <a:latin typeface="Consolas" panose="020B0609020204030204" pitchFamily="49" charset="0"/>
              </a:rPr>
              <a:t> im:Hopsten_Marktplatz_3.jpg ;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	     </a:t>
            </a:r>
            <a:r>
              <a:rPr lang="es-CL" sz="2400" dirty="0" err="1">
                <a:latin typeface="Consolas" panose="020B0609020204030204" pitchFamily="49" charset="0"/>
              </a:rPr>
              <a:t>imo:usesDescriptorType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dirty="0" err="1">
                <a:latin typeface="Consolas" panose="020B0609020204030204" pitchFamily="49" charset="0"/>
              </a:rPr>
              <a:t>imo:GHD</a:t>
            </a:r>
            <a:r>
              <a:rPr lang="es-CL" sz="2400" dirty="0">
                <a:latin typeface="Consolas" panose="020B0609020204030204" pitchFamily="49" charset="0"/>
              </a:rPr>
              <a:t> ;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	     </a:t>
            </a:r>
            <a:r>
              <a:rPr lang="es-CL" sz="2400" dirty="0" err="1">
                <a:latin typeface="Consolas" panose="020B0609020204030204" pitchFamily="49" charset="0"/>
              </a:rPr>
              <a:t>imo:targetImage</a:t>
            </a:r>
            <a:r>
              <a:rPr lang="es-CL" sz="2400" dirty="0">
                <a:latin typeface="Consolas" panose="020B0609020204030204" pitchFamily="49" charset="0"/>
              </a:rPr>
              <a:t> ?Target ;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	     </a:t>
            </a:r>
            <a:r>
              <a:rPr lang="es-CL" sz="2400" dirty="0" err="1">
                <a:latin typeface="Consolas" panose="020B0609020204030204" pitchFamily="49" charset="0"/>
              </a:rPr>
              <a:t>imo:distance</a:t>
            </a:r>
            <a:r>
              <a:rPr lang="es-CL" sz="2400" dirty="0">
                <a:latin typeface="Consolas" panose="020B0609020204030204" pitchFamily="49" charset="0"/>
              </a:rPr>
              <a:t> ?</a:t>
            </a:r>
            <a:r>
              <a:rPr lang="es-CL" sz="2400" dirty="0" err="1">
                <a:latin typeface="Consolas" panose="020B0609020204030204" pitchFamily="49" charset="0"/>
              </a:rPr>
              <a:t>Distance</a:t>
            </a:r>
            <a:r>
              <a:rPr lang="es-CL" sz="2400" dirty="0">
                <a:latin typeface="Consolas" panose="020B0609020204030204" pitchFamily="49" charset="0"/>
              </a:rPr>
              <a:t> .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}</a:t>
            </a:r>
          </a:p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ORDER BY</a:t>
            </a:r>
            <a:r>
              <a:rPr lang="es-CL" sz="2400" dirty="0">
                <a:latin typeface="Consolas" panose="020B0609020204030204" pitchFamily="49" charset="0"/>
              </a:rPr>
              <a:t> ?</a:t>
            </a:r>
            <a:r>
              <a:rPr lang="es-CL" sz="2400" dirty="0" err="1">
                <a:latin typeface="Consolas" panose="020B0609020204030204" pitchFamily="49" charset="0"/>
              </a:rPr>
              <a:t>Distance</a:t>
            </a:r>
            <a:endParaRPr lang="es-CL" sz="2400" dirty="0">
              <a:latin typeface="Consolas" panose="020B0609020204030204" pitchFamily="49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463" y="5412247"/>
            <a:ext cx="710807" cy="101664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79" y="5782671"/>
            <a:ext cx="1107924" cy="6027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50" y="5667797"/>
            <a:ext cx="1014797" cy="7610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228" y="5483548"/>
            <a:ext cx="709010" cy="94534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445" y="5603707"/>
            <a:ext cx="1100251" cy="825188"/>
          </a:xfrm>
          <a:prstGeom prst="rect">
            <a:avLst/>
          </a:prstGeom>
        </p:spPr>
      </p:pic>
      <p:pic>
        <p:nvPicPr>
          <p:cNvPr id="10" name="Marcador de contenido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05" y="4216537"/>
            <a:ext cx="708165" cy="10165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92" y="4491455"/>
            <a:ext cx="1161962" cy="77464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50" y="4396159"/>
            <a:ext cx="1159916" cy="86993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68" y="4249537"/>
            <a:ext cx="635545" cy="101655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871" y="4250567"/>
            <a:ext cx="762419" cy="101655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767790" y="49346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11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638641" y="494511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11,2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8514737" y="491358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11,6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9839038" y="494511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11,9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11394573" y="493985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11,9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4741517" y="609075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11,9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6554549" y="60907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12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8330806" y="611702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12,1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9954647" y="613278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12,1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11688857" y="611702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12,2</a:t>
            </a:r>
          </a:p>
        </p:txBody>
      </p:sp>
    </p:spTree>
    <p:extLst>
      <p:ext uri="{BB962C8B-B14F-4D97-AF65-F5344CB8AC3E}">
        <p14:creationId xmlns:p14="http://schemas.microsoft.com/office/powerpoint/2010/main" val="970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Use-cases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165684" y="205338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sz="2400" dirty="0">
              <a:latin typeface="Consolas" panose="020B0609020204030204" pitchFamily="49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069884" y="1865917"/>
            <a:ext cx="69813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DISTINCT</a:t>
            </a:r>
            <a:r>
              <a:rPr lang="es-CL" sz="2400" dirty="0">
                <a:latin typeface="Consolas" panose="020B0609020204030204" pitchFamily="49" charset="0"/>
              </a:rPr>
              <a:t> ?</a:t>
            </a:r>
            <a:r>
              <a:rPr lang="es-CL" sz="2400" dirty="0" err="1">
                <a:latin typeface="Consolas" panose="020B0609020204030204" pitchFamily="49" charset="0"/>
              </a:rPr>
              <a:t>label</a:t>
            </a:r>
            <a:endParaRPr lang="es-CL" sz="2400" dirty="0">
              <a:latin typeface="Consolas" panose="020B0609020204030204" pitchFamily="49" charset="0"/>
            </a:endParaRPr>
          </a:p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es-CL" sz="2400" dirty="0">
                <a:latin typeface="Consolas" panose="020B0609020204030204" pitchFamily="49" charset="0"/>
              </a:rPr>
              <a:t> {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  </a:t>
            </a:r>
            <a:r>
              <a:rPr lang="es-CL" sz="2400" dirty="0" err="1">
                <a:latin typeface="Consolas" panose="020B0609020204030204" pitchFamily="49" charset="0"/>
              </a:rPr>
              <a:t>im:PaodeAcucar.JPG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dirty="0" err="1">
                <a:latin typeface="Consolas" panose="020B0609020204030204" pitchFamily="49" charset="0"/>
              </a:rPr>
              <a:t>imo:similar</a:t>
            </a:r>
            <a:r>
              <a:rPr lang="es-CL" sz="2400" dirty="0">
                <a:latin typeface="Consolas" panose="020B0609020204030204" pitchFamily="49" charset="0"/>
              </a:rPr>
              <a:t> ?</a:t>
            </a:r>
            <a:r>
              <a:rPr lang="es-CL" sz="2400" dirty="0" err="1">
                <a:latin typeface="Consolas" panose="020B0609020204030204" pitchFamily="49" charset="0"/>
              </a:rPr>
              <a:t>img</a:t>
            </a:r>
            <a:r>
              <a:rPr lang="es-CL" sz="2400" dirty="0">
                <a:latin typeface="Consolas" panose="020B0609020204030204" pitchFamily="49" charset="0"/>
              </a:rPr>
              <a:t> .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  ?</a:t>
            </a:r>
            <a:r>
              <a:rPr lang="es-CL" sz="2400" dirty="0" err="1">
                <a:latin typeface="Consolas" panose="020B0609020204030204" pitchFamily="49" charset="0"/>
              </a:rPr>
              <a:t>img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dirty="0" err="1">
                <a:latin typeface="Consolas" panose="020B0609020204030204" pitchFamily="49" charset="0"/>
              </a:rPr>
              <a:t>imo:appearsIn</a:t>
            </a:r>
            <a:r>
              <a:rPr lang="es-CL" sz="2400" dirty="0">
                <a:latin typeface="Consolas" panose="020B0609020204030204" pitchFamily="49" charset="0"/>
              </a:rPr>
              <a:t> ?res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  </a:t>
            </a:r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SERVICE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&lt;https://dbpedia.org/sparql&gt; </a:t>
            </a:r>
            <a:r>
              <a:rPr lang="es-CL" sz="2400" dirty="0">
                <a:latin typeface="Consolas" panose="020B0609020204030204" pitchFamily="49" charset="0"/>
              </a:rPr>
              <a:t>{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      ?</a:t>
            </a:r>
            <a:r>
              <a:rPr lang="es-CL" sz="2400" dirty="0" err="1">
                <a:latin typeface="Consolas" panose="020B0609020204030204" pitchFamily="49" charset="0"/>
              </a:rPr>
              <a:t>resource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dirty="0" err="1">
                <a:latin typeface="Consolas" panose="020B0609020204030204" pitchFamily="49" charset="0"/>
              </a:rPr>
              <a:t>rdfs:label</a:t>
            </a:r>
            <a:r>
              <a:rPr lang="es-CL" sz="2400" dirty="0">
                <a:latin typeface="Consolas" panose="020B0609020204030204" pitchFamily="49" charset="0"/>
              </a:rPr>
              <a:t> ?</a:t>
            </a:r>
            <a:r>
              <a:rPr lang="es-CL" sz="2400" dirty="0" err="1">
                <a:latin typeface="Consolas" panose="020B0609020204030204" pitchFamily="49" charset="0"/>
              </a:rPr>
              <a:t>label</a:t>
            </a:r>
            <a:r>
              <a:rPr lang="es-CL" sz="2400" dirty="0">
                <a:latin typeface="Consolas" panose="020B0609020204030204" pitchFamily="49" charset="0"/>
              </a:rPr>
              <a:t> .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      </a:t>
            </a:r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FILTER</a:t>
            </a:r>
            <a:r>
              <a:rPr lang="es-CL" sz="2400" dirty="0">
                <a:latin typeface="Consolas" panose="020B0609020204030204" pitchFamily="49" charset="0"/>
              </a:rPr>
              <a:t>(</a:t>
            </a:r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LANG</a:t>
            </a:r>
            <a:r>
              <a:rPr lang="es-CL" sz="2400" dirty="0">
                <a:latin typeface="Consolas" panose="020B0609020204030204" pitchFamily="49" charset="0"/>
              </a:rPr>
              <a:t>(?</a:t>
            </a:r>
            <a:r>
              <a:rPr lang="es-CL" sz="2400" dirty="0" err="1">
                <a:latin typeface="Consolas" panose="020B0609020204030204" pitchFamily="49" charset="0"/>
              </a:rPr>
              <a:t>label</a:t>
            </a:r>
            <a:r>
              <a:rPr lang="es-CL" sz="2400" dirty="0">
                <a:latin typeface="Consolas" panose="020B0609020204030204" pitchFamily="49" charset="0"/>
              </a:rPr>
              <a:t>) = </a:t>
            </a:r>
            <a:r>
              <a:rPr lang="es-CL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"en"</a:t>
            </a:r>
            <a:r>
              <a:rPr lang="es-CL" sz="2400" dirty="0">
                <a:latin typeface="Consolas" panose="020B0609020204030204" pitchFamily="49" charset="0"/>
              </a:rPr>
              <a:t>)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  }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}</a:t>
            </a:r>
            <a:endParaRPr lang="es-CL" sz="2200" dirty="0">
              <a:latin typeface="Consolas" panose="020B0609020204030204" pitchFamily="49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7474201" y="4545907"/>
            <a:ext cx="35798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>
                <a:latin typeface="Raleway" panose="020B0604020202020204" charset="0"/>
              </a:rPr>
              <a:t>“</a:t>
            </a:r>
            <a:r>
              <a:rPr lang="es-CL" sz="2000" dirty="0" err="1">
                <a:latin typeface="Raleway" panose="020B0604020202020204" charset="0"/>
              </a:rPr>
              <a:t>Laxminarayan</a:t>
            </a:r>
            <a:r>
              <a:rPr lang="es-CL" sz="2000" dirty="0">
                <a:latin typeface="Raleway" panose="020B0604020202020204" charset="0"/>
              </a:rPr>
              <a:t> </a:t>
            </a:r>
            <a:r>
              <a:rPr lang="es-CL" sz="2000" dirty="0" err="1">
                <a:latin typeface="Raleway" panose="020B0604020202020204" charset="0"/>
              </a:rPr>
              <a:t>Temple”@en</a:t>
            </a:r>
            <a:endParaRPr lang="es-CL" sz="2000" dirty="0">
              <a:latin typeface="Raleway" panose="020B0604020202020204" charset="0"/>
            </a:endParaRPr>
          </a:p>
          <a:p>
            <a:r>
              <a:rPr lang="es-CL" sz="2000" dirty="0">
                <a:latin typeface="Raleway" panose="020B0604020202020204" charset="0"/>
              </a:rPr>
              <a:t>“</a:t>
            </a:r>
            <a:r>
              <a:rPr lang="es-CL" sz="2000" dirty="0" err="1">
                <a:latin typeface="Raleway" panose="020B0604020202020204" charset="0"/>
              </a:rPr>
              <a:t>ArcelorMittal</a:t>
            </a:r>
            <a:r>
              <a:rPr lang="es-CL" sz="2000" dirty="0">
                <a:latin typeface="Raleway" panose="020B0604020202020204" charset="0"/>
              </a:rPr>
              <a:t> </a:t>
            </a:r>
            <a:r>
              <a:rPr lang="es-CL" sz="2000" dirty="0" err="1">
                <a:latin typeface="Raleway" panose="020B0604020202020204" charset="0"/>
              </a:rPr>
              <a:t>Orbit</a:t>
            </a:r>
            <a:r>
              <a:rPr lang="es-CL" sz="2000" dirty="0">
                <a:latin typeface="Raleway" panose="020B0604020202020204" charset="0"/>
              </a:rPr>
              <a:t>”@en</a:t>
            </a:r>
          </a:p>
          <a:p>
            <a:r>
              <a:rPr lang="es-CL" sz="2000" dirty="0">
                <a:latin typeface="Raleway" panose="020B0604020202020204" charset="0"/>
              </a:rPr>
              <a:t>“</a:t>
            </a:r>
            <a:r>
              <a:rPr lang="es-CL" sz="2000" dirty="0" err="1">
                <a:latin typeface="Raleway" panose="020B0604020202020204" charset="0"/>
              </a:rPr>
              <a:t>Asagiri-class</a:t>
            </a:r>
            <a:r>
              <a:rPr lang="es-CL" sz="2000" dirty="0">
                <a:latin typeface="Raleway" panose="020B0604020202020204" charset="0"/>
              </a:rPr>
              <a:t> </a:t>
            </a:r>
            <a:r>
              <a:rPr lang="es-CL" sz="2000" dirty="0" err="1">
                <a:latin typeface="Raleway" panose="020B0604020202020204" charset="0"/>
              </a:rPr>
              <a:t>destroyer</a:t>
            </a:r>
            <a:r>
              <a:rPr lang="es-CL" sz="2000" dirty="0">
                <a:latin typeface="Raleway" panose="020B0604020202020204" charset="0"/>
              </a:rPr>
              <a:t>”@en</a:t>
            </a:r>
          </a:p>
          <a:p>
            <a:r>
              <a:rPr lang="es-CL" sz="2000" dirty="0">
                <a:latin typeface="Raleway" panose="020B0604020202020204" charset="0"/>
              </a:rPr>
              <a:t>“Gifu </a:t>
            </a:r>
            <a:r>
              <a:rPr lang="es-CL" sz="2000" dirty="0" err="1">
                <a:latin typeface="Raleway" panose="020B0604020202020204" charset="0"/>
              </a:rPr>
              <a:t>Castle</a:t>
            </a:r>
            <a:r>
              <a:rPr lang="es-CL" sz="2000" dirty="0">
                <a:latin typeface="Raleway" panose="020B0604020202020204" charset="0"/>
              </a:rPr>
              <a:t>”@en</a:t>
            </a:r>
          </a:p>
          <a:p>
            <a:r>
              <a:rPr lang="es-CL" sz="2000" dirty="0">
                <a:latin typeface="Raleway" panose="020B0604020202020204" charset="0"/>
              </a:rPr>
              <a:t>“Gran </a:t>
            </a:r>
            <a:r>
              <a:rPr lang="es-CL" sz="2000" dirty="0" err="1">
                <a:latin typeface="Raleway" panose="020B0604020202020204" charset="0"/>
              </a:rPr>
              <a:t>Sabana”@en</a:t>
            </a:r>
            <a:endParaRPr lang="es-CL" dirty="0"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75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Use-cases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901900" y="1970668"/>
            <a:ext cx="902041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DISTINCT</a:t>
            </a:r>
            <a:r>
              <a:rPr lang="es-CL" sz="2400" dirty="0">
                <a:latin typeface="Consolas" panose="020B0609020204030204" pitchFamily="49" charset="0"/>
              </a:rPr>
              <a:t> ?</a:t>
            </a:r>
            <a:r>
              <a:rPr lang="es-CL" sz="2400" dirty="0" err="1">
                <a:latin typeface="Consolas" panose="020B0609020204030204" pitchFamily="49" charset="0"/>
              </a:rPr>
              <a:t>url</a:t>
            </a:r>
            <a:r>
              <a:rPr lang="es-CL" sz="2400" dirty="0">
                <a:latin typeface="Consolas" panose="020B0609020204030204" pitchFamily="49" charset="0"/>
              </a:rPr>
              <a:t> ?</a:t>
            </a:r>
            <a:r>
              <a:rPr lang="es-CL" sz="2400" dirty="0" err="1">
                <a:latin typeface="Consolas" panose="020B0609020204030204" pitchFamily="49" charset="0"/>
              </a:rPr>
              <a:t>label</a:t>
            </a:r>
            <a:endParaRPr lang="es-CL" sz="2400" dirty="0">
              <a:latin typeface="Consolas" panose="020B0609020204030204" pitchFamily="49" charset="0"/>
            </a:endParaRPr>
          </a:p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es-CL" sz="2400" dirty="0">
                <a:latin typeface="Consolas" panose="020B0609020204030204" pitchFamily="49" charset="0"/>
              </a:rPr>
              <a:t> {</a:t>
            </a:r>
          </a:p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SERVICE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&lt;https://dbpedia.org/sparql&gt; </a:t>
            </a:r>
            <a:r>
              <a:rPr lang="es-CL" sz="2400" dirty="0">
                <a:latin typeface="Consolas" panose="020B0609020204030204" pitchFamily="49" charset="0"/>
              </a:rPr>
              <a:t>{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</a:rPr>
              <a:t>?res a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yago:Wikicat16th-centuryPaintings</a:t>
            </a:r>
            <a:r>
              <a:rPr lang="en-US" sz="2400" dirty="0">
                <a:latin typeface="Consolas" panose="020B0609020204030204" pitchFamily="49" charset="0"/>
              </a:rPr>
              <a:t> 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</a:t>
            </a:r>
            <a:r>
              <a:rPr lang="en-US" sz="2400" dirty="0" err="1">
                <a:latin typeface="Consolas" panose="020B0609020204030204" pitchFamily="49" charset="0"/>
              </a:rPr>
              <a:t>dcterms:subject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dbc:Paintings_of_the_Louvre</a:t>
            </a:r>
            <a:r>
              <a:rPr lang="en-US" sz="2400" dirty="0">
                <a:latin typeface="Consolas" panose="020B0609020204030204" pitchFamily="49" charset="0"/>
              </a:rPr>
              <a:t> 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</a:t>
            </a:r>
            <a:r>
              <a:rPr lang="en-US" sz="2400" dirty="0" err="1">
                <a:latin typeface="Consolas" panose="020B0609020204030204" pitchFamily="49" charset="0"/>
              </a:rPr>
              <a:t>rdfs:label</a:t>
            </a:r>
            <a:r>
              <a:rPr lang="en-US" sz="2400" dirty="0">
                <a:latin typeface="Consolas" panose="020B0609020204030204" pitchFamily="49" charset="0"/>
              </a:rPr>
              <a:t> ?label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FILTER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LANG</a:t>
            </a:r>
            <a:r>
              <a:rPr lang="en-US" sz="2400" dirty="0">
                <a:latin typeface="Consolas" panose="020B0609020204030204" pitchFamily="49" charset="0"/>
              </a:rPr>
              <a:t>(?label)=</a:t>
            </a:r>
            <a:r>
              <a:rPr lang="es-CL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"en"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  <a:r>
              <a:rPr lang="es-CL" sz="2400" dirty="0">
                <a:latin typeface="Consolas" panose="020B0609020204030204" pitchFamily="49" charset="0"/>
              </a:rPr>
              <a:t>  }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  ?</a:t>
            </a:r>
            <a:r>
              <a:rPr lang="es-CL" sz="2400" dirty="0" err="1">
                <a:latin typeface="Consolas" panose="020B0609020204030204" pitchFamily="49" charset="0"/>
              </a:rPr>
              <a:t>img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dirty="0" err="1">
                <a:latin typeface="Consolas" panose="020B0609020204030204" pitchFamily="49" charset="0"/>
              </a:rPr>
              <a:t>imo:appearsIn</a:t>
            </a:r>
            <a:r>
              <a:rPr lang="es-CL" sz="2400" dirty="0">
                <a:latin typeface="Consolas" panose="020B0609020204030204" pitchFamily="49" charset="0"/>
              </a:rPr>
              <a:t> ?res ;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       </a:t>
            </a:r>
            <a:r>
              <a:rPr lang="es-CL" sz="2400" dirty="0" err="1">
                <a:latin typeface="Consolas" panose="020B0609020204030204" pitchFamily="49" charset="0"/>
              </a:rPr>
              <a:t>imo:fileURL</a:t>
            </a:r>
            <a:r>
              <a:rPr lang="es-CL" sz="2400" dirty="0">
                <a:latin typeface="Consolas" panose="020B0609020204030204" pitchFamily="49" charset="0"/>
              </a:rPr>
              <a:t> ?</a:t>
            </a:r>
            <a:r>
              <a:rPr lang="es-CL" sz="2400" dirty="0" err="1">
                <a:latin typeface="Consolas" panose="020B0609020204030204" pitchFamily="49" charset="0"/>
              </a:rPr>
              <a:t>url</a:t>
            </a:r>
            <a:r>
              <a:rPr lang="es-CL" sz="2400" dirty="0">
                <a:latin typeface="Consolas" panose="020B0609020204030204" pitchFamily="49" charset="0"/>
              </a:rPr>
              <a:t> .  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7633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Use-cases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865" y="1722450"/>
            <a:ext cx="9198270" cy="461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56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Use-cases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452889" y="1955919"/>
            <a:ext cx="1173911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DISTINCT</a:t>
            </a:r>
            <a:r>
              <a:rPr lang="es-CL" sz="2400" dirty="0">
                <a:latin typeface="Consolas" panose="020B0609020204030204" pitchFamily="49" charset="0"/>
              </a:rPr>
              <a:t> ?</a:t>
            </a:r>
            <a:r>
              <a:rPr lang="es-CL" sz="2400" dirty="0" err="1">
                <a:latin typeface="Consolas" panose="020B0609020204030204" pitchFamily="49" charset="0"/>
              </a:rPr>
              <a:t>source</a:t>
            </a:r>
            <a:r>
              <a:rPr lang="es-CL" sz="2400" dirty="0">
                <a:latin typeface="Consolas" panose="020B0609020204030204" pitchFamily="49" charset="0"/>
              </a:rPr>
              <a:t> ?target</a:t>
            </a:r>
          </a:p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es-CL" sz="2400" dirty="0">
                <a:latin typeface="Consolas" panose="020B0609020204030204" pitchFamily="49" charset="0"/>
              </a:rPr>
              <a:t> {</a:t>
            </a:r>
          </a:p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SERVICE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&lt;https://dbpedia.org/sparql&gt; </a:t>
            </a:r>
            <a:r>
              <a:rPr lang="es-CL" sz="2400" dirty="0">
                <a:latin typeface="Consolas" panose="020B0609020204030204" pitchFamily="49" charset="0"/>
              </a:rPr>
              <a:t>{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</a:rPr>
              <a:t>?</a:t>
            </a:r>
            <a:r>
              <a:rPr lang="en-US" sz="2400" dirty="0" err="1">
                <a:latin typeface="Consolas" panose="020B0609020204030204" pitchFamily="49" charset="0"/>
              </a:rPr>
              <a:t>sres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dcterms:subject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dbc:Roman_Catholic_cathedrals_in_Europe</a:t>
            </a:r>
            <a:r>
              <a:rPr lang="en-US" sz="2400" dirty="0">
                <a:latin typeface="Consolas" panose="020B0609020204030204" pitchFamily="49" charset="0"/>
              </a:rPr>
              <a:t> }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?source </a:t>
            </a:r>
            <a:r>
              <a:rPr lang="en-US" sz="2400" dirty="0" err="1">
                <a:latin typeface="Consolas" panose="020B0609020204030204" pitchFamily="49" charset="0"/>
              </a:rPr>
              <a:t>imo:appearsIn</a:t>
            </a:r>
            <a:r>
              <a:rPr lang="en-US" sz="2400" dirty="0">
                <a:latin typeface="Consolas" panose="020B0609020204030204" pitchFamily="49" charset="0"/>
              </a:rPr>
              <a:t> ?</a:t>
            </a:r>
            <a:r>
              <a:rPr lang="en-US" sz="2400" dirty="0" err="1">
                <a:latin typeface="Consolas" panose="020B0609020204030204" pitchFamily="49" charset="0"/>
              </a:rPr>
              <a:t>sres</a:t>
            </a:r>
            <a:r>
              <a:rPr lang="en-US" sz="2400" dirty="0">
                <a:latin typeface="Consolas" panose="020B0609020204030204" pitchFamily="49" charset="0"/>
              </a:rPr>
              <a:t> 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  </a:t>
            </a:r>
            <a:r>
              <a:rPr lang="en-US" sz="2400" dirty="0" err="1">
                <a:latin typeface="Consolas" panose="020B0609020204030204" pitchFamily="49" charset="0"/>
              </a:rPr>
              <a:t>imo:similar</a:t>
            </a:r>
            <a:r>
              <a:rPr lang="en-US" sz="2400" dirty="0">
                <a:latin typeface="Consolas" panose="020B0609020204030204" pitchFamily="49" charset="0"/>
              </a:rPr>
              <a:t> ?target .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?target </a:t>
            </a:r>
            <a:r>
              <a:rPr lang="en-US" sz="2400" dirty="0" err="1">
                <a:latin typeface="Consolas" panose="020B0609020204030204" pitchFamily="49" charset="0"/>
              </a:rPr>
              <a:t>imo:appearsIn</a:t>
            </a:r>
            <a:r>
              <a:rPr lang="en-US" sz="2400" dirty="0">
                <a:latin typeface="Consolas" panose="020B0609020204030204" pitchFamily="49" charset="0"/>
              </a:rPr>
              <a:t> ?</a:t>
            </a:r>
            <a:r>
              <a:rPr lang="en-US" sz="2400" dirty="0" err="1">
                <a:latin typeface="Consolas" panose="020B0609020204030204" pitchFamily="49" charset="0"/>
              </a:rPr>
              <a:t>tres</a:t>
            </a:r>
            <a:r>
              <a:rPr lang="en-US" sz="2400" dirty="0">
                <a:latin typeface="Consolas" panose="020B0609020204030204" pitchFamily="49" charset="0"/>
              </a:rPr>
              <a:t> 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  </a:t>
            </a:r>
            <a:r>
              <a:rPr lang="en-US" sz="2400" dirty="0" err="1">
                <a:latin typeface="Consolas" panose="020B0609020204030204" pitchFamily="49" charset="0"/>
              </a:rPr>
              <a:t>imo:fileURL</a:t>
            </a:r>
            <a:r>
              <a:rPr lang="en-US" sz="2400" dirty="0">
                <a:latin typeface="Consolas" panose="020B0609020204030204" pitchFamily="49" charset="0"/>
              </a:rPr>
              <a:t> ?</a:t>
            </a:r>
            <a:r>
              <a:rPr lang="en-US" sz="2400" dirty="0" err="1">
                <a:latin typeface="Consolas" panose="020B0609020204030204" pitchFamily="49" charset="0"/>
              </a:rPr>
              <a:t>urlt</a:t>
            </a:r>
            <a:r>
              <a:rPr lang="en-US" sz="2400" dirty="0">
                <a:latin typeface="Consolas" panose="020B0609020204030204" pitchFamily="49" charset="0"/>
              </a:rPr>
              <a:t> .</a:t>
            </a:r>
          </a:p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SERVICE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&lt;https://dbpedia.org/sparql&gt; </a:t>
            </a:r>
            <a:r>
              <a:rPr lang="es-CL" sz="2400" dirty="0">
                <a:latin typeface="Consolas" panose="020B0609020204030204" pitchFamily="49" charset="0"/>
              </a:rPr>
              <a:t>{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</a:rPr>
              <a:t>?</a:t>
            </a:r>
            <a:r>
              <a:rPr lang="en-US" sz="2400" dirty="0" err="1">
                <a:latin typeface="Consolas" panose="020B0609020204030204" pitchFamily="49" charset="0"/>
              </a:rPr>
              <a:t>tres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dcterms:subject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?subject .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400" b="1" dirty="0">
                <a:solidFill>
                  <a:srgbClr val="002060"/>
                </a:solidFill>
                <a:latin typeface="Consolas" panose="020B0609020204030204" pitchFamily="49" charset="0"/>
              </a:rPr>
              <a:t>FILTER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002060"/>
                </a:solidFill>
                <a:latin typeface="Consolas" panose="020B0609020204030204" pitchFamily="49" charset="0"/>
              </a:rPr>
              <a:t>CONTAINS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002060"/>
                </a:solidFill>
                <a:latin typeface="Consolas" panose="020B0609020204030204" pitchFamily="49" charset="0"/>
              </a:rPr>
              <a:t>STR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(?sub),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“Museum”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  <a:r>
              <a:rPr lang="en-US" sz="2400" dirty="0">
                <a:latin typeface="Consolas" panose="020B0609020204030204" pitchFamily="49" charset="0"/>
              </a:rPr>
              <a:t>} 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0845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Use-cases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150" y="1894389"/>
            <a:ext cx="8353699" cy="44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098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7200" dirty="0">
                <a:solidFill>
                  <a:srgbClr val="7ECEFD"/>
                </a:solidFill>
              </a:rPr>
              <a:t>8.</a:t>
            </a:r>
          </a:p>
          <a:p>
            <a:r>
              <a:rPr lang="en" dirty="0"/>
              <a:t>The Conclusions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39446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Conclusions</a:t>
            </a:r>
            <a:endParaRPr lang="es-CL" dirty="0"/>
          </a:p>
        </p:txBody>
      </p:sp>
      <p:sp>
        <p:nvSpPr>
          <p:cNvPr id="3" name="Rectángulo 2"/>
          <p:cNvSpPr/>
          <p:nvPr/>
        </p:nvSpPr>
        <p:spPr>
          <a:xfrm>
            <a:off x="1932040" y="1858301"/>
            <a:ext cx="6784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3600" b="1" dirty="0">
                <a:solidFill>
                  <a:srgbClr val="00B050"/>
                </a:solidFill>
                <a:latin typeface="Raleway" panose="020B0604020202020204" charset="0"/>
              </a:rPr>
              <a:t>✓</a:t>
            </a:r>
            <a:endParaRPr lang="es-CL" sz="3200" b="1" dirty="0">
              <a:solidFill>
                <a:srgbClr val="00B050"/>
              </a:solidFill>
              <a:latin typeface="Raleway" panose="020B060402020202020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932040" y="2579168"/>
            <a:ext cx="6784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3600" b="1" dirty="0">
                <a:solidFill>
                  <a:srgbClr val="00B050"/>
                </a:solidFill>
                <a:latin typeface="Raleway" panose="020B0604020202020204" charset="0"/>
              </a:rPr>
              <a:t>✓</a:t>
            </a:r>
            <a:endParaRPr lang="es-CL" sz="3200" b="1" dirty="0">
              <a:solidFill>
                <a:srgbClr val="00B050"/>
              </a:solidFill>
              <a:latin typeface="Raleway" panose="020B060402020202020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932040" y="4020902"/>
            <a:ext cx="6784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3600" b="1" dirty="0">
                <a:solidFill>
                  <a:srgbClr val="00B050"/>
                </a:solidFill>
                <a:latin typeface="Raleway" panose="020B0604020202020204" charset="0"/>
              </a:rPr>
              <a:t>✓</a:t>
            </a:r>
            <a:endParaRPr lang="es-CL" sz="3200" b="1" dirty="0">
              <a:solidFill>
                <a:srgbClr val="00B050"/>
              </a:solidFill>
              <a:latin typeface="Raleway" panose="020B060402020202020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932040" y="3300035"/>
            <a:ext cx="6784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3600" b="1" dirty="0">
                <a:solidFill>
                  <a:srgbClr val="00B050"/>
                </a:solidFill>
                <a:latin typeface="Raleway" panose="020B0604020202020204" charset="0"/>
              </a:rPr>
              <a:t>✓</a:t>
            </a:r>
            <a:endParaRPr lang="es-CL" sz="3200" b="1" dirty="0">
              <a:solidFill>
                <a:srgbClr val="00B050"/>
              </a:solidFill>
              <a:latin typeface="Raleway" panose="020B060402020202020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932040" y="4741769"/>
            <a:ext cx="6784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3600" b="1" dirty="0">
                <a:solidFill>
                  <a:srgbClr val="00B050"/>
                </a:solidFill>
                <a:latin typeface="Raleway" panose="020B0604020202020204" charset="0"/>
              </a:rPr>
              <a:t>✓</a:t>
            </a:r>
            <a:endParaRPr lang="es-CL" sz="3200" b="1" dirty="0">
              <a:solidFill>
                <a:srgbClr val="00B050"/>
              </a:solidFill>
              <a:latin typeface="Raleway" panose="020B060402020202020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752356" y="1981411"/>
            <a:ext cx="5254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Reference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implementations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were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released</a:t>
            </a:r>
            <a:endParaRPr lang="es-CL" sz="2000" dirty="0">
              <a:solidFill>
                <a:schemeClr val="tx2">
                  <a:lumMod val="50000"/>
                </a:schemeClr>
              </a:solidFill>
              <a:latin typeface="Raleway" panose="020B060402020202020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752356" y="2702278"/>
            <a:ext cx="5734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IMGpedia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dataset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was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generated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and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released</a:t>
            </a:r>
            <a:endParaRPr lang="es-CL" sz="2000" dirty="0">
              <a:solidFill>
                <a:schemeClr val="tx2">
                  <a:lumMod val="50000"/>
                </a:schemeClr>
              </a:solidFill>
              <a:latin typeface="Raleway" panose="020B060402020202020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2752356" y="3423145"/>
            <a:ext cx="6583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Scalable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tool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for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similarity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search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was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found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and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used</a:t>
            </a:r>
            <a:endParaRPr lang="es-CL" sz="2000" dirty="0">
              <a:solidFill>
                <a:schemeClr val="tx2">
                  <a:lumMod val="50000"/>
                </a:schemeClr>
              </a:solidFill>
              <a:latin typeface="Raleway" panose="020B060402020202020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2752355" y="4142814"/>
            <a:ext cx="5179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IMGpedia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was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released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as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part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of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the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LOD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752355" y="4862483"/>
            <a:ext cx="4697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SPARQL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endpoint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is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publicly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s-CL" sz="2000" dirty="0" err="1">
                <a:solidFill>
                  <a:schemeClr val="tx2">
                    <a:lumMod val="50000"/>
                  </a:schemeClr>
                </a:solidFill>
                <a:latin typeface="Raleway" panose="020B0604020202020204" charset="0"/>
              </a:rPr>
              <a:t>available</a:t>
            </a:r>
            <a:endParaRPr lang="es-CL" sz="2000" dirty="0">
              <a:solidFill>
                <a:schemeClr val="tx2">
                  <a:lumMod val="50000"/>
                </a:schemeClr>
              </a:solidFill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30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Conclusions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5894" r="18213"/>
          <a:stretch/>
        </p:blipFill>
        <p:spPr>
          <a:xfrm>
            <a:off x="3234813" y="1609823"/>
            <a:ext cx="5722373" cy="501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95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85" y="268014"/>
            <a:ext cx="8669431" cy="62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29758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trella: 5 puntas 11"/>
          <p:cNvSpPr/>
          <p:nvPr/>
        </p:nvSpPr>
        <p:spPr>
          <a:xfrm>
            <a:off x="5250716" y="1565996"/>
            <a:ext cx="1440000" cy="1440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bg1"/>
              </a:solidFill>
            </a:endParaRPr>
          </a:p>
        </p:txBody>
      </p:sp>
      <p:sp>
        <p:nvSpPr>
          <p:cNvPr id="13" name="Estrella: 5 puntas 12"/>
          <p:cNvSpPr/>
          <p:nvPr/>
        </p:nvSpPr>
        <p:spPr>
          <a:xfrm>
            <a:off x="3310293" y="1565996"/>
            <a:ext cx="1440000" cy="1440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bg1"/>
              </a:solidFill>
            </a:endParaRPr>
          </a:p>
        </p:txBody>
      </p:sp>
      <p:sp>
        <p:nvSpPr>
          <p:cNvPr id="14" name="Estrella: 5 puntas 13"/>
          <p:cNvSpPr/>
          <p:nvPr/>
        </p:nvSpPr>
        <p:spPr>
          <a:xfrm>
            <a:off x="1369870" y="1565996"/>
            <a:ext cx="1440000" cy="1440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bg1"/>
              </a:solidFill>
            </a:endParaRPr>
          </a:p>
        </p:txBody>
      </p:sp>
      <p:sp>
        <p:nvSpPr>
          <p:cNvPr id="15" name="Estrella: 5 puntas 14"/>
          <p:cNvSpPr/>
          <p:nvPr/>
        </p:nvSpPr>
        <p:spPr>
          <a:xfrm>
            <a:off x="7191139" y="1565996"/>
            <a:ext cx="1440000" cy="1440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bg1"/>
              </a:solidFill>
            </a:endParaRPr>
          </a:p>
        </p:txBody>
      </p:sp>
      <p:sp>
        <p:nvSpPr>
          <p:cNvPr id="16" name="Estrella: 5 puntas 15"/>
          <p:cNvSpPr/>
          <p:nvPr/>
        </p:nvSpPr>
        <p:spPr>
          <a:xfrm>
            <a:off x="9131562" y="1565996"/>
            <a:ext cx="1440000" cy="1440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bg1"/>
              </a:solidFill>
            </a:endParaRPr>
          </a:p>
        </p:txBody>
      </p:sp>
      <p:sp>
        <p:nvSpPr>
          <p:cNvPr id="17" name="Shape 190"/>
          <p:cNvSpPr txBox="1">
            <a:spLocks/>
          </p:cNvSpPr>
          <p:nvPr/>
        </p:nvSpPr>
        <p:spPr>
          <a:xfrm>
            <a:off x="2873700" y="4015349"/>
            <a:ext cx="64446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spcBef>
                <a:spcPts val="0"/>
              </a:spcBef>
              <a:buFont typeface="Lato"/>
              <a:buNone/>
            </a:pPr>
            <a:r>
              <a:rPr lang="en" sz="3600" dirty="0">
                <a:solidFill>
                  <a:srgbClr val="FFFFFF"/>
                </a:solidFill>
              </a:rPr>
              <a:t>5-Star Linked Open Data</a:t>
            </a:r>
          </a:p>
        </p:txBody>
      </p:sp>
    </p:spTree>
    <p:extLst>
      <p:ext uri="{BB962C8B-B14F-4D97-AF65-F5344CB8AC3E}">
        <p14:creationId xmlns:p14="http://schemas.microsoft.com/office/powerpoint/2010/main" val="1361450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Conclusions</a:t>
            </a:r>
            <a:endParaRPr lang="es-CL" dirty="0"/>
          </a:p>
        </p:txBody>
      </p:sp>
      <p:sp>
        <p:nvSpPr>
          <p:cNvPr id="3" name="Rectángulo 2"/>
          <p:cNvSpPr/>
          <p:nvPr/>
        </p:nvSpPr>
        <p:spPr>
          <a:xfrm>
            <a:off x="1590368" y="3088543"/>
            <a:ext cx="9011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IMGpedia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enables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combining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visual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similarity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queries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with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semantic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queries</a:t>
            </a:r>
            <a:endParaRPr lang="es-CL" sz="3600" dirty="0">
              <a:solidFill>
                <a:srgbClr val="0070C0"/>
              </a:solidFill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9892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Conclusions</a:t>
            </a:r>
            <a:endParaRPr lang="es-CL" dirty="0"/>
          </a:p>
        </p:txBody>
      </p:sp>
      <p:sp>
        <p:nvSpPr>
          <p:cNvPr id="3" name="Rectángulo 2"/>
          <p:cNvSpPr/>
          <p:nvPr/>
        </p:nvSpPr>
        <p:spPr>
          <a:xfrm>
            <a:off x="1590368" y="3088543"/>
            <a:ext cx="90112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s-CL" sz="3600" dirty="0" err="1">
                <a:solidFill>
                  <a:srgbClr val="0070C0"/>
                </a:solidFill>
                <a:latin typeface="Consolas" panose="020B0609020204030204" pitchFamily="49" charset="0"/>
              </a:rPr>
              <a:t>imo:appearsIn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relation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enables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to combine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information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of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IMGpedia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with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DBpedia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facts</a:t>
            </a:r>
            <a:endParaRPr lang="es-CL" sz="3600" dirty="0">
              <a:solidFill>
                <a:srgbClr val="0070C0"/>
              </a:solidFill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083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Conclusions</a:t>
            </a:r>
            <a:endParaRPr lang="es-CL" dirty="0"/>
          </a:p>
        </p:txBody>
      </p:sp>
      <p:sp>
        <p:nvSpPr>
          <p:cNvPr id="3" name="Rectángulo 2"/>
          <p:cNvSpPr/>
          <p:nvPr/>
        </p:nvSpPr>
        <p:spPr>
          <a:xfrm>
            <a:off x="2239297" y="2994911"/>
            <a:ext cx="77134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The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proposed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methodology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can be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reused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.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Code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is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freely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 </a:t>
            </a:r>
            <a:r>
              <a:rPr lang="es-CL" sz="3600" dirty="0" err="1">
                <a:solidFill>
                  <a:srgbClr val="0070C0"/>
                </a:solidFill>
                <a:latin typeface="Raleway" panose="020B0604020202020204" charset="0"/>
              </a:rPr>
              <a:t>available</a:t>
            </a:r>
            <a:r>
              <a:rPr lang="es-CL" sz="3600" dirty="0">
                <a:solidFill>
                  <a:srgbClr val="0070C0"/>
                </a:solidFill>
                <a:latin typeface="Raleway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6151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209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7200" dirty="0">
                <a:solidFill>
                  <a:srgbClr val="7ECEFD"/>
                </a:solidFill>
              </a:rPr>
              <a:t>9.</a:t>
            </a:r>
          </a:p>
          <a:p>
            <a:r>
              <a:rPr lang="en" dirty="0"/>
              <a:t>The Future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33623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Incorporate</a:t>
            </a:r>
            <a:r>
              <a:rPr lang="es-CL" dirty="0"/>
              <a:t> more </a:t>
            </a:r>
            <a:r>
              <a:rPr lang="es-CL" dirty="0" err="1"/>
              <a:t>descriptors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24" y="2277504"/>
            <a:ext cx="4538234" cy="13358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734" y="2113262"/>
            <a:ext cx="4093613" cy="16110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781" y="4159757"/>
            <a:ext cx="3129857" cy="230945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89194" y="1882581"/>
            <a:ext cx="4006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800" b="1" dirty="0">
                <a:solidFill>
                  <a:srgbClr val="F20253"/>
                </a:solidFill>
                <a:latin typeface="Lato" panose="020B0604020202020204" charset="0"/>
              </a:rPr>
              <a:t>Train our own network?</a:t>
            </a:r>
            <a:endParaRPr lang="es-CL" sz="2800" dirty="0">
              <a:solidFill>
                <a:schemeClr val="tx2">
                  <a:lumMod val="50000"/>
                </a:schemeClr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85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Analyze</a:t>
            </a:r>
            <a:r>
              <a:rPr lang="es-CL" dirty="0"/>
              <a:t> and </a:t>
            </a:r>
            <a:r>
              <a:rPr lang="es-CL" dirty="0" err="1"/>
              <a:t>Characterize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Similarity</a:t>
            </a:r>
            <a:r>
              <a:rPr lang="es-CL" dirty="0"/>
              <a:t> </a:t>
            </a:r>
            <a:r>
              <a:rPr lang="es-CL" dirty="0" err="1"/>
              <a:t>Graph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822" y="2173294"/>
            <a:ext cx="6476356" cy="390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98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Query-by-example</a:t>
            </a:r>
            <a:r>
              <a:rPr lang="es-CL" dirty="0"/>
              <a:t> and </a:t>
            </a:r>
            <a:r>
              <a:rPr lang="es-CL" dirty="0" err="1"/>
              <a:t>Indexing</a:t>
            </a:r>
            <a:endParaRPr lang="es-CL" dirty="0"/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95"/>
          <a:stretch/>
        </p:blipFill>
        <p:spPr>
          <a:xfrm>
            <a:off x="641407" y="1738716"/>
            <a:ext cx="7259063" cy="271292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7655"/>
            <a:ext cx="5296639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Include</a:t>
            </a:r>
            <a:r>
              <a:rPr lang="es-CL" dirty="0"/>
              <a:t> links to </a:t>
            </a:r>
            <a:r>
              <a:rPr lang="es-CL" dirty="0" err="1"/>
              <a:t>Wikidata</a:t>
            </a:r>
            <a:r>
              <a:rPr lang="es-CL" dirty="0"/>
              <a:t> </a:t>
            </a:r>
            <a:r>
              <a:rPr lang="es-CL" dirty="0" err="1"/>
              <a:t>Resources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510" y="2141090"/>
            <a:ext cx="5252979" cy="371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239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Develop</a:t>
            </a:r>
            <a:r>
              <a:rPr lang="es-CL" dirty="0"/>
              <a:t> a Web </a:t>
            </a:r>
            <a:r>
              <a:rPr lang="es-CL" dirty="0" err="1"/>
              <a:t>Application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2111901"/>
            <a:ext cx="8953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60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Is</a:t>
            </a:r>
            <a:r>
              <a:rPr lang="es-CL" dirty="0"/>
              <a:t> </a:t>
            </a:r>
            <a:r>
              <a:rPr lang="es-CL" dirty="0" err="1"/>
              <a:t>it</a:t>
            </a:r>
            <a:r>
              <a:rPr lang="es-CL" dirty="0"/>
              <a:t> posible </a:t>
            </a:r>
            <a:r>
              <a:rPr lang="es-CL" dirty="0" err="1"/>
              <a:t>for</a:t>
            </a:r>
            <a:r>
              <a:rPr lang="es-CL" dirty="0"/>
              <a:t> machines to </a:t>
            </a:r>
            <a:r>
              <a:rPr lang="es-CL" dirty="0" err="1"/>
              <a:t>understand</a:t>
            </a:r>
            <a:r>
              <a:rPr lang="es-CL" dirty="0"/>
              <a:t> </a:t>
            </a:r>
            <a:r>
              <a:rPr lang="es-CL" dirty="0" err="1"/>
              <a:t>sophisticated</a:t>
            </a:r>
            <a:r>
              <a:rPr lang="es-CL" dirty="0"/>
              <a:t> </a:t>
            </a:r>
            <a:r>
              <a:rPr lang="es-CL" dirty="0" err="1"/>
              <a:t>queries</a:t>
            </a:r>
            <a:r>
              <a:rPr lang="es-CL" dirty="0"/>
              <a:t>?</a:t>
            </a:r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19" y="2107945"/>
            <a:ext cx="1452812" cy="14528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953" y="2154473"/>
            <a:ext cx="2175063" cy="1359756"/>
          </a:xfrm>
          <a:prstGeom prst="rect">
            <a:avLst/>
          </a:prstGeom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854" y="2123709"/>
            <a:ext cx="2047626" cy="12613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369" y="2069065"/>
            <a:ext cx="2041191" cy="144516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289538" y="4453723"/>
            <a:ext cx="10363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es-CL" sz="2400" dirty="0">
                <a:latin typeface="Consolas" panose="020B0609020204030204" pitchFamily="49" charset="0"/>
              </a:rPr>
              <a:t> ?</a:t>
            </a:r>
            <a:r>
              <a:rPr lang="es-CL" sz="2400" dirty="0" err="1">
                <a:latin typeface="Consolas" panose="020B0609020204030204" pitchFamily="49" charset="0"/>
              </a:rPr>
              <a:t>food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es-CL" sz="2400" dirty="0">
                <a:latin typeface="Consolas" panose="020B0609020204030204" pitchFamily="49" charset="0"/>
              </a:rPr>
              <a:t>{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	?</a:t>
            </a:r>
            <a:r>
              <a:rPr lang="es-CL" sz="2400" dirty="0" err="1">
                <a:latin typeface="Consolas" panose="020B0609020204030204" pitchFamily="49" charset="0"/>
              </a:rPr>
              <a:t>food</a:t>
            </a:r>
            <a:r>
              <a:rPr lang="es-CL" sz="2400" dirty="0">
                <a:latin typeface="Consolas" panose="020B0609020204030204" pitchFamily="49" charset="0"/>
              </a:rPr>
              <a:t> a </a:t>
            </a:r>
            <a:r>
              <a:rPr lang="es-CL" sz="2400" dirty="0" err="1">
                <a:latin typeface="Consolas" panose="020B0609020204030204" pitchFamily="49" charset="0"/>
              </a:rPr>
              <a:t>food:Dessert</a:t>
            </a:r>
            <a:r>
              <a:rPr lang="es-CL" sz="2400" dirty="0">
                <a:latin typeface="Consolas" panose="020B0609020204030204" pitchFamily="49" charset="0"/>
              </a:rPr>
              <a:t>;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		</a:t>
            </a:r>
            <a:r>
              <a:rPr lang="es-CL" sz="2400" dirty="0" err="1">
                <a:latin typeface="Consolas" panose="020B0609020204030204" pitchFamily="49" charset="0"/>
              </a:rPr>
              <a:t>food:containsIngredient</a:t>
            </a:r>
            <a:r>
              <a:rPr lang="es-CL" sz="2400" dirty="0">
                <a:latin typeface="Consolas" panose="020B0609020204030204" pitchFamily="49" charset="0"/>
              </a:rPr>
              <a:t> ?</a:t>
            </a:r>
            <a:r>
              <a:rPr lang="es-CL" sz="2400" dirty="0" err="1">
                <a:latin typeface="Consolas" panose="020B0609020204030204" pitchFamily="49" charset="0"/>
              </a:rPr>
              <a:t>ingredient</a:t>
            </a:r>
            <a:r>
              <a:rPr lang="es-CL" sz="2400" dirty="0">
                <a:latin typeface="Consolas" panose="020B0609020204030204" pitchFamily="49" charset="0"/>
              </a:rPr>
              <a:t> .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	?</a:t>
            </a:r>
            <a:r>
              <a:rPr lang="es-CL" sz="2400" dirty="0" err="1">
                <a:latin typeface="Consolas" panose="020B0609020204030204" pitchFamily="49" charset="0"/>
              </a:rPr>
              <a:t>ingredient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dirty="0" err="1">
                <a:latin typeface="Consolas" panose="020B0609020204030204" pitchFamily="49" charset="0"/>
              </a:rPr>
              <a:t>rdfs:label</a:t>
            </a:r>
            <a:r>
              <a:rPr lang="es-CL" sz="2400" dirty="0">
                <a:latin typeface="Consolas" panose="020B0609020204030204" pitchFamily="49" charset="0"/>
              </a:rPr>
              <a:t> ?</a:t>
            </a:r>
            <a:r>
              <a:rPr lang="es-CL" sz="2400" dirty="0" err="1">
                <a:latin typeface="Consolas" panose="020B0609020204030204" pitchFamily="49" charset="0"/>
              </a:rPr>
              <a:t>name</a:t>
            </a:r>
            <a:r>
              <a:rPr lang="es-CL" sz="2400" dirty="0">
                <a:latin typeface="Consolas" panose="020B0609020204030204" pitchFamily="49" charset="0"/>
              </a:rPr>
              <a:t> .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	</a:t>
            </a:r>
            <a:r>
              <a:rPr lang="es-CL" sz="2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FILTER</a:t>
            </a:r>
            <a:r>
              <a:rPr lang="es-CL" sz="2400" dirty="0">
                <a:latin typeface="Consolas" panose="020B0609020204030204" pitchFamily="49" charset="0"/>
              </a:rPr>
              <a:t>(</a:t>
            </a:r>
            <a:r>
              <a:rPr lang="es-CL" sz="2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LANG</a:t>
            </a:r>
            <a:r>
              <a:rPr lang="es-CL" sz="2400" dirty="0">
                <a:latin typeface="Consolas" panose="020B0609020204030204" pitchFamily="49" charset="0"/>
              </a:rPr>
              <a:t>(?</a:t>
            </a:r>
            <a:r>
              <a:rPr lang="es-CL" sz="2400" dirty="0" err="1">
                <a:latin typeface="Consolas" panose="020B0609020204030204" pitchFamily="49" charset="0"/>
              </a:rPr>
              <a:t>name</a:t>
            </a:r>
            <a:r>
              <a:rPr lang="es-CL" sz="2400" dirty="0">
                <a:latin typeface="Consolas" panose="020B0609020204030204" pitchFamily="49" charset="0"/>
              </a:rPr>
              <a:t>) = </a:t>
            </a:r>
            <a:r>
              <a:rPr lang="es-CL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"en" </a:t>
            </a:r>
            <a:r>
              <a:rPr lang="es-CL" sz="2400" dirty="0">
                <a:latin typeface="Consolas" panose="020B0609020204030204" pitchFamily="49" charset="0"/>
              </a:rPr>
              <a:t>&amp;&amp; </a:t>
            </a:r>
            <a:r>
              <a:rPr lang="es-CL" sz="2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CONTAINS</a:t>
            </a:r>
            <a:r>
              <a:rPr lang="es-CL" sz="2400" dirty="0">
                <a:latin typeface="Consolas" panose="020B0609020204030204" pitchFamily="49" charset="0"/>
              </a:rPr>
              <a:t>(?</a:t>
            </a:r>
            <a:r>
              <a:rPr lang="es-CL" sz="2400" dirty="0" err="1">
                <a:latin typeface="Consolas" panose="020B0609020204030204" pitchFamily="49" charset="0"/>
              </a:rPr>
              <a:t>name</a:t>
            </a:r>
            <a:r>
              <a:rPr lang="es-CL" sz="2400" dirty="0">
                <a:latin typeface="Consolas" panose="020B0609020204030204" pitchFamily="49" charset="0"/>
              </a:rPr>
              <a:t>,</a:t>
            </a:r>
            <a:r>
              <a:rPr lang="es-CL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s-CL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lemon</a:t>
            </a:r>
            <a:r>
              <a:rPr lang="es-CL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s-CL" sz="2400" dirty="0">
                <a:latin typeface="Consolas" panose="020B0609020204030204" pitchFamily="49" charset="0"/>
              </a:rPr>
              <a:t>))</a:t>
            </a:r>
          </a:p>
          <a:p>
            <a:r>
              <a:rPr lang="es-CL" sz="24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95" y="3560757"/>
            <a:ext cx="3456118" cy="78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3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ctrTitle" idx="4294967295"/>
          </p:nvPr>
        </p:nvSpPr>
        <p:spPr>
          <a:xfrm>
            <a:off x="2440025" y="968125"/>
            <a:ext cx="55611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6000">
                <a:solidFill>
                  <a:srgbClr val="7ECEFD"/>
                </a:solidFill>
              </a:rPr>
              <a:t>Thanks!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4294967295"/>
          </p:nvPr>
        </p:nvSpPr>
        <p:spPr>
          <a:xfrm>
            <a:off x="2440025" y="2338950"/>
            <a:ext cx="55611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 b="1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4294967295"/>
          </p:nvPr>
        </p:nvSpPr>
        <p:spPr>
          <a:xfrm>
            <a:off x="2440025" y="3678675"/>
            <a:ext cx="5561100" cy="2660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You can find me at: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sferrada@dcc.uchile.cl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187568" y="2554980"/>
            <a:ext cx="8593017" cy="15715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/>
              <a:t>a Large-scale Knowledge-base to Perform Visuo-semantic Queries over Wikimedia Commons Images</a:t>
            </a:r>
          </a:p>
        </p:txBody>
      </p:sp>
      <p:sp>
        <p:nvSpPr>
          <p:cNvPr id="3" name="Shape 92"/>
          <p:cNvSpPr txBox="1">
            <a:spLocks/>
          </p:cNvSpPr>
          <p:nvPr/>
        </p:nvSpPr>
        <p:spPr>
          <a:xfrm>
            <a:off x="3315450" y="5811600"/>
            <a:ext cx="55611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spcBef>
                <a:spcPts val="0"/>
              </a:spcBef>
              <a:buFont typeface="Lato"/>
              <a:buNone/>
            </a:pPr>
            <a:r>
              <a:rPr lang="en" sz="2400" b="1" dirty="0">
                <a:solidFill>
                  <a:srgbClr val="2185C5"/>
                </a:solidFill>
              </a:rPr>
              <a:t>Sebastián Ferrada Aliaga</a:t>
            </a:r>
          </a:p>
          <a:p>
            <a:pPr algn="ctr">
              <a:spcBef>
                <a:spcPts val="0"/>
              </a:spcBef>
              <a:buFont typeface="Lato"/>
              <a:buNone/>
            </a:pPr>
            <a:r>
              <a:rPr lang="en" sz="2400" b="1" dirty="0">
                <a:solidFill>
                  <a:srgbClr val="2185C5"/>
                </a:solidFill>
              </a:rPr>
              <a:t>July 7</a:t>
            </a:r>
            <a:r>
              <a:rPr lang="en" sz="2400" b="1" baseline="30000" dirty="0">
                <a:solidFill>
                  <a:srgbClr val="2185C5"/>
                </a:solidFill>
              </a:rPr>
              <a:t>th</a:t>
            </a:r>
            <a:r>
              <a:rPr lang="en" sz="2400" b="1" dirty="0">
                <a:solidFill>
                  <a:srgbClr val="2185C5"/>
                </a:solidFill>
              </a:rPr>
              <a:t>, 2017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8" y="726830"/>
            <a:ext cx="3882998" cy="169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370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25" y="1659191"/>
            <a:ext cx="6626950" cy="4970213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HOG k-NN </a:t>
            </a:r>
            <a:r>
              <a:rPr lang="es-CL" dirty="0" err="1"/>
              <a:t>Distances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225762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25" y="1659191"/>
            <a:ext cx="6626950" cy="49702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GHD k-NN </a:t>
            </a:r>
            <a:r>
              <a:rPr lang="es-CL" dirty="0" err="1"/>
              <a:t>Distances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529704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25" y="1659191"/>
            <a:ext cx="6626950" cy="49702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CLD k-NN </a:t>
            </a:r>
            <a:r>
              <a:rPr lang="es-CL" dirty="0" err="1"/>
              <a:t>Distances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089934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187568" y="2554980"/>
            <a:ext cx="8593017" cy="15715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/>
              <a:t>a Large-scale Knowledge-base to Perform Visuo-semantic Queries over Wikimedia Commons Images</a:t>
            </a:r>
          </a:p>
        </p:txBody>
      </p:sp>
      <p:sp>
        <p:nvSpPr>
          <p:cNvPr id="3" name="Shape 92"/>
          <p:cNvSpPr txBox="1">
            <a:spLocks/>
          </p:cNvSpPr>
          <p:nvPr/>
        </p:nvSpPr>
        <p:spPr>
          <a:xfrm>
            <a:off x="3315450" y="5811600"/>
            <a:ext cx="55611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spcBef>
                <a:spcPts val="0"/>
              </a:spcBef>
              <a:buFont typeface="Lato"/>
              <a:buNone/>
            </a:pPr>
            <a:r>
              <a:rPr lang="en" sz="2400" b="1" dirty="0">
                <a:solidFill>
                  <a:srgbClr val="2185C5"/>
                </a:solidFill>
              </a:rPr>
              <a:t>Sebastián Ferrada Aliaga</a:t>
            </a:r>
          </a:p>
          <a:p>
            <a:pPr algn="ctr">
              <a:spcBef>
                <a:spcPts val="0"/>
              </a:spcBef>
              <a:buNone/>
            </a:pPr>
            <a:r>
              <a:rPr lang="en" sz="2400" b="1">
                <a:solidFill>
                  <a:srgbClr val="2185C5"/>
                </a:solidFill>
              </a:rPr>
              <a:t>July 7</a:t>
            </a:r>
            <a:r>
              <a:rPr lang="en" sz="2400" b="1" baseline="30000">
                <a:solidFill>
                  <a:srgbClr val="2185C5"/>
                </a:solidFill>
              </a:rPr>
              <a:t>th</a:t>
            </a:r>
            <a:r>
              <a:rPr lang="en" sz="2400" b="1">
                <a:solidFill>
                  <a:srgbClr val="2185C5"/>
                </a:solidFill>
              </a:rPr>
              <a:t>, 2017</a:t>
            </a:r>
            <a:endParaRPr lang="en" sz="2400" b="1">
              <a:solidFill>
                <a:srgbClr val="2185C5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8" y="726830"/>
            <a:ext cx="3882998" cy="169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5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2280569" y="3316154"/>
            <a:ext cx="7631599" cy="1572369"/>
          </a:xfrm>
        </p:spPr>
        <p:txBody>
          <a:bodyPr/>
          <a:lstStyle/>
          <a:p>
            <a:pPr>
              <a:buNone/>
            </a:pPr>
            <a:r>
              <a:rPr lang="es-CL" dirty="0" err="1"/>
              <a:t>How</a:t>
            </a:r>
            <a:r>
              <a:rPr lang="es-CL" dirty="0"/>
              <a:t> can </a:t>
            </a:r>
            <a:r>
              <a:rPr lang="es-CL" dirty="0" err="1"/>
              <a:t>these</a:t>
            </a:r>
            <a:r>
              <a:rPr lang="es-CL" dirty="0"/>
              <a:t> </a:t>
            </a:r>
            <a:r>
              <a:rPr lang="es-CL" dirty="0" err="1"/>
              <a:t>technologies</a:t>
            </a:r>
            <a:r>
              <a:rPr lang="es-CL" dirty="0"/>
              <a:t> be </a:t>
            </a:r>
            <a:r>
              <a:rPr lang="es-CL" dirty="0" err="1"/>
              <a:t>used</a:t>
            </a:r>
            <a:r>
              <a:rPr lang="es-CL" dirty="0"/>
              <a:t> to </a:t>
            </a:r>
            <a:r>
              <a:rPr lang="es-CL" dirty="0" err="1"/>
              <a:t>manage</a:t>
            </a:r>
            <a:r>
              <a:rPr lang="es-CL" dirty="0"/>
              <a:t> </a:t>
            </a:r>
            <a:r>
              <a:rPr lang="es-CL" dirty="0" err="1"/>
              <a:t>content-based</a:t>
            </a:r>
            <a:r>
              <a:rPr lang="es-CL" dirty="0"/>
              <a:t> </a:t>
            </a:r>
            <a:r>
              <a:rPr lang="es-CL" dirty="0" err="1"/>
              <a:t>similarity</a:t>
            </a:r>
            <a:r>
              <a:rPr lang="es-CL" dirty="0"/>
              <a:t> of multimedia </a:t>
            </a:r>
            <a:r>
              <a:rPr lang="es-CL" dirty="0" err="1"/>
              <a:t>resources</a:t>
            </a:r>
            <a:r>
              <a:rPr lang="es-C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9248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276" y="1995536"/>
            <a:ext cx="8491448" cy="298091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090025" y="3828351"/>
            <a:ext cx="32618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CL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european</a:t>
            </a:r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L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cathedrals</a:t>
            </a:r>
            <a:endParaRPr lang="es-C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67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Antonio template">
  <a:themeElements>
    <a:clrScheme name="Transmisión de listas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21423</TotalTime>
  <Words>990</Words>
  <Application>Microsoft Office PowerPoint</Application>
  <PresentationFormat>Panorámica</PresentationFormat>
  <Paragraphs>282</Paragraphs>
  <Slides>75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75</vt:i4>
      </vt:variant>
    </vt:vector>
  </HeadingPairs>
  <TitlesOfParts>
    <vt:vector size="82" baseType="lpstr">
      <vt:lpstr>Consolas</vt:lpstr>
      <vt:lpstr>Cambria Math</vt:lpstr>
      <vt:lpstr>Arial</vt:lpstr>
      <vt:lpstr>Lato</vt:lpstr>
      <vt:lpstr>Raleway</vt:lpstr>
      <vt:lpstr>Calibri</vt:lpstr>
      <vt:lpstr>Antonio template</vt:lpstr>
      <vt:lpstr>a Large-scale Knowledge-base to Perform Visuo-semantic Queries over Wikimedia Commons Images</vt:lpstr>
      <vt:lpstr>1. The Problem</vt:lpstr>
      <vt:lpstr>Presentación de PowerPoint</vt:lpstr>
      <vt:lpstr>Presentación de PowerPoint</vt:lpstr>
      <vt:lpstr>Presentación de PowerPoint</vt:lpstr>
      <vt:lpstr>Presentación de PowerPoint</vt:lpstr>
      <vt:lpstr>Is it posible for machines to understand sophisticated queries?</vt:lpstr>
      <vt:lpstr>Presentación de PowerPoint</vt:lpstr>
      <vt:lpstr>Presentación de PowerPoint</vt:lpstr>
      <vt:lpstr>We can easily find related images</vt:lpstr>
      <vt:lpstr>… and visually similar images</vt:lpstr>
      <vt:lpstr>However, there are tools that can’t manage</vt:lpstr>
      <vt:lpstr>2. The Objective</vt:lpstr>
      <vt:lpstr>Presentación de PowerPoint</vt:lpstr>
      <vt:lpstr>3. The Methodology</vt:lpstr>
      <vt:lpstr>Methodology</vt:lpstr>
      <vt:lpstr>4. The Image Processing</vt:lpstr>
      <vt:lpstr>Download Wikimedia Commons Images</vt:lpstr>
      <vt:lpstr>Download Wikimedia Commons Images</vt:lpstr>
      <vt:lpstr>Reference Implementations of Visual Descriptors</vt:lpstr>
      <vt:lpstr>Gray Histogram Descriptor (GHD)</vt:lpstr>
      <vt:lpstr>Histogram of Oriented Gradients (HOG)</vt:lpstr>
      <vt:lpstr>Histogram of Oriented Gradients (HOG)</vt:lpstr>
      <vt:lpstr>Color Layout Descriptor (CLD)</vt:lpstr>
      <vt:lpstr>DeCAF7</vt:lpstr>
      <vt:lpstr>Descriptor Extraction</vt:lpstr>
      <vt:lpstr>43 Hours</vt:lpstr>
      <vt:lpstr>5. The Similarity Search</vt:lpstr>
      <vt:lpstr>Goal</vt:lpstr>
      <vt:lpstr>How?</vt:lpstr>
      <vt:lpstr>Find a Suitable Tool</vt:lpstr>
      <vt:lpstr>FLANN</vt:lpstr>
      <vt:lpstr>Implementation</vt:lpstr>
      <vt:lpstr>Results (HOG)</vt:lpstr>
      <vt:lpstr>Results (GHD)</vt:lpstr>
      <vt:lpstr>Results (CLD)</vt:lpstr>
      <vt:lpstr>Results (CLD)</vt:lpstr>
      <vt:lpstr>Summary</vt:lpstr>
      <vt:lpstr>Similarity Graph</vt:lpstr>
      <vt:lpstr>6. The Knowledge-Base</vt:lpstr>
      <vt:lpstr>IMGpedia Ontology</vt:lpstr>
      <vt:lpstr>Links to DBpedia</vt:lpstr>
      <vt:lpstr>Links to DBpedia</vt:lpstr>
      <vt:lpstr>Data Structure</vt:lpstr>
      <vt:lpstr>Parse Raw Data to RDF</vt:lpstr>
      <vt:lpstr>Presentación de PowerPoint</vt:lpstr>
      <vt:lpstr>SPARQL Endpoint</vt:lpstr>
      <vt:lpstr>7. The Results</vt:lpstr>
      <vt:lpstr>Presentación de PowerPoint</vt:lpstr>
      <vt:lpstr>Use-cases</vt:lpstr>
      <vt:lpstr>Use-cases</vt:lpstr>
      <vt:lpstr>Use-cases</vt:lpstr>
      <vt:lpstr>Use-cases</vt:lpstr>
      <vt:lpstr>Use-cases</vt:lpstr>
      <vt:lpstr>Use-cases</vt:lpstr>
      <vt:lpstr>Use-cases</vt:lpstr>
      <vt:lpstr>8. The Conclusions</vt:lpstr>
      <vt:lpstr>Conclusions</vt:lpstr>
      <vt:lpstr>Conclusions</vt:lpstr>
      <vt:lpstr>Presentación de PowerPoint</vt:lpstr>
      <vt:lpstr>Conclusions</vt:lpstr>
      <vt:lpstr>Conclusions</vt:lpstr>
      <vt:lpstr>Conclusions</vt:lpstr>
      <vt:lpstr>9. The Future</vt:lpstr>
      <vt:lpstr>Incorporate more descriptors</vt:lpstr>
      <vt:lpstr>Analyze and Characterize the Similarity Graph</vt:lpstr>
      <vt:lpstr>Query-by-example and Indexing</vt:lpstr>
      <vt:lpstr>Include links to Wikidata Resources</vt:lpstr>
      <vt:lpstr>Develop a Web Application</vt:lpstr>
      <vt:lpstr>Thanks!</vt:lpstr>
      <vt:lpstr>a Large-scale Knowledge-base to Perform Visuo-semantic Queries over Wikimedia Commons Images</vt:lpstr>
      <vt:lpstr>HOG k-NN Distances</vt:lpstr>
      <vt:lpstr>GHD k-NN Distances</vt:lpstr>
      <vt:lpstr>CLD k-NN Distances</vt:lpstr>
      <vt:lpstr>a Large-scale Knowledge-base to Perform Visuo-semantic Queries over Wikimedia Commons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IMGpedia: a Large-scale Knowledge-base to Perform Visuo-semantic Queries over Wikimedia Commons Images</dc:title>
  <cp:lastModifiedBy>Sebastian</cp:lastModifiedBy>
  <cp:revision>57</cp:revision>
  <dcterms:modified xsi:type="dcterms:W3CDTF">2017-07-05T19:32:10Z</dcterms:modified>
</cp:coreProperties>
</file>